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928" r:id="rId1"/>
    <p:sldMasterId id="2147483941" r:id="rId2"/>
  </p:sldMasterIdLst>
  <p:notesMasterIdLst>
    <p:notesMasterId r:id="rId23"/>
  </p:notesMasterIdLst>
  <p:sldIdLst>
    <p:sldId id="256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89" r:id="rId11"/>
    <p:sldId id="272" r:id="rId12"/>
    <p:sldId id="290" r:id="rId13"/>
    <p:sldId id="292" r:id="rId14"/>
    <p:sldId id="299" r:id="rId15"/>
    <p:sldId id="298" r:id="rId16"/>
    <p:sldId id="296" r:id="rId17"/>
    <p:sldId id="271" r:id="rId18"/>
    <p:sldId id="269" r:id="rId19"/>
    <p:sldId id="275" r:id="rId20"/>
    <p:sldId id="276" r:id="rId21"/>
    <p:sldId id="277" r:id="rId22"/>
  </p:sldIdLst>
  <p:sldSz cx="23402925" cy="13322300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 autoAdjust="0"/>
    <p:restoredTop sz="94660"/>
  </p:normalViewPr>
  <p:slideViewPr>
    <p:cSldViewPr snapToGrid="0">
      <p:cViewPr>
        <p:scale>
          <a:sx n="49" d="100"/>
          <a:sy n="49" d="100"/>
        </p:scale>
        <p:origin x="-91" y="-19"/>
      </p:cViewPr>
      <p:guideLst>
        <p:guide orient="horz" pos="4196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4042779181774898E-2"/>
          <c:y val="6.9373401534526896E-2"/>
          <c:w val="0.93975021059956798"/>
          <c:h val="0.73141783887468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Average DP/ha baseline</c:v>
                </c:pt>
              </c:strCache>
            </c:strRef>
          </c:tx>
          <c:spPr>
            <a:solidFill>
              <a:srgbClr val="3366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8"/>
                <c:pt idx="0">
                  <c:v>MT</c:v>
                </c:pt>
                <c:pt idx="1">
                  <c:v>EL</c:v>
                </c:pt>
                <c:pt idx="2">
                  <c:v>NL</c:v>
                </c:pt>
                <c:pt idx="3">
                  <c:v>BE</c:v>
                </c:pt>
                <c:pt idx="4">
                  <c:v>IT</c:v>
                </c:pt>
                <c:pt idx="5">
                  <c:v>HR</c:v>
                </c:pt>
                <c:pt idx="6">
                  <c:v>CY</c:v>
                </c:pt>
                <c:pt idx="7">
                  <c:v>DK</c:v>
                </c:pt>
                <c:pt idx="8">
                  <c:v>DE</c:v>
                </c:pt>
                <c:pt idx="9">
                  <c:v>SI</c:v>
                </c:pt>
                <c:pt idx="10">
                  <c:v>FR</c:v>
                </c:pt>
                <c:pt idx="11">
                  <c:v>EU 27</c:v>
                </c:pt>
                <c:pt idx="12">
                  <c:v>LU</c:v>
                </c:pt>
                <c:pt idx="13">
                  <c:v>AT</c:v>
                </c:pt>
                <c:pt idx="14">
                  <c:v>IE</c:v>
                </c:pt>
                <c:pt idx="15">
                  <c:v>HU</c:v>
                </c:pt>
                <c:pt idx="16">
                  <c:v>CZ</c:v>
                </c:pt>
                <c:pt idx="17">
                  <c:v>ES</c:v>
                </c:pt>
                <c:pt idx="18">
                  <c:v>SE</c:v>
                </c:pt>
                <c:pt idx="19">
                  <c:v>FI</c:v>
                </c:pt>
                <c:pt idx="20">
                  <c:v>PL</c:v>
                </c:pt>
                <c:pt idx="21">
                  <c:v>BG</c:v>
                </c:pt>
                <c:pt idx="22">
                  <c:v>SK</c:v>
                </c:pt>
                <c:pt idx="23">
                  <c:v>RO</c:v>
                </c:pt>
                <c:pt idx="24">
                  <c:v>PT</c:v>
                </c:pt>
                <c:pt idx="25">
                  <c:v>LT</c:v>
                </c:pt>
                <c:pt idx="26">
                  <c:v>LV</c:v>
                </c:pt>
                <c:pt idx="27">
                  <c:v>EE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8"/>
                <c:pt idx="0">
                  <c:v>572.51815212136898</c:v>
                </c:pt>
                <c:pt idx="1">
                  <c:v>571.35835278765899</c:v>
                </c:pt>
                <c:pt idx="2">
                  <c:v>416.97029769983698</c:v>
                </c:pt>
                <c:pt idx="3">
                  <c:v>368.31441661627503</c:v>
                </c:pt>
                <c:pt idx="4">
                  <c:v>357.15087984160698</c:v>
                </c:pt>
                <c:pt idx="5">
                  <c:v>350.92543835113702</c:v>
                </c:pt>
                <c:pt idx="6">
                  <c:v>350.75056279590899</c:v>
                </c:pt>
                <c:pt idx="7">
                  <c:v>333.25423259304603</c:v>
                </c:pt>
                <c:pt idx="8">
                  <c:v>297.24281609363697</c:v>
                </c:pt>
                <c:pt idx="9">
                  <c:v>296.948512257613</c:v>
                </c:pt>
                <c:pt idx="10">
                  <c:v>281.01107373233299</c:v>
                </c:pt>
                <c:pt idx="11">
                  <c:v>271.057166665539</c:v>
                </c:pt>
                <c:pt idx="12">
                  <c:v>273.18852238855601</c:v>
                </c:pt>
                <c:pt idx="13">
                  <c:v>268.95139647664001</c:v>
                </c:pt>
                <c:pt idx="14">
                  <c:v>267.32303322080003</c:v>
                </c:pt>
                <c:pt idx="15">
                  <c:v>256.77070118108202</c:v>
                </c:pt>
                <c:pt idx="16">
                  <c:v>246.46680224253001</c:v>
                </c:pt>
                <c:pt idx="17">
                  <c:v>240.99090933034799</c:v>
                </c:pt>
                <c:pt idx="18">
                  <c:v>241.41239123871</c:v>
                </c:pt>
                <c:pt idx="19">
                  <c:v>232.503406376925</c:v>
                </c:pt>
                <c:pt idx="20">
                  <c:v>215.48756190933901</c:v>
                </c:pt>
                <c:pt idx="21">
                  <c:v>214.67096947698599</c:v>
                </c:pt>
                <c:pt idx="22">
                  <c:v>210.584892631206</c:v>
                </c:pt>
                <c:pt idx="23">
                  <c:v>205.85945341553901</c:v>
                </c:pt>
                <c:pt idx="24">
                  <c:v>205.545471713984</c:v>
                </c:pt>
                <c:pt idx="25">
                  <c:v>181.424342926354</c:v>
                </c:pt>
                <c:pt idx="26">
                  <c:v>178.58714137779401</c:v>
                </c:pt>
                <c:pt idx="27">
                  <c:v>177.611513264754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A8-42D1-B6DA-183527FB6EA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Average DP/ha after cut before convergence</c:v>
                </c:pt>
              </c:strCache>
            </c:strRef>
          </c:tx>
          <c:spPr>
            <a:solidFill>
              <a:srgbClr val="16419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8"/>
                <c:pt idx="0">
                  <c:v>MT</c:v>
                </c:pt>
                <c:pt idx="1">
                  <c:v>EL</c:v>
                </c:pt>
                <c:pt idx="2">
                  <c:v>NL</c:v>
                </c:pt>
                <c:pt idx="3">
                  <c:v>BE</c:v>
                </c:pt>
                <c:pt idx="4">
                  <c:v>IT</c:v>
                </c:pt>
                <c:pt idx="5">
                  <c:v>HR</c:v>
                </c:pt>
                <c:pt idx="6">
                  <c:v>CY</c:v>
                </c:pt>
                <c:pt idx="7">
                  <c:v>DK</c:v>
                </c:pt>
                <c:pt idx="8">
                  <c:v>DE</c:v>
                </c:pt>
                <c:pt idx="9">
                  <c:v>SI</c:v>
                </c:pt>
                <c:pt idx="10">
                  <c:v>FR</c:v>
                </c:pt>
                <c:pt idx="11">
                  <c:v>EU 27</c:v>
                </c:pt>
                <c:pt idx="12">
                  <c:v>LU</c:v>
                </c:pt>
                <c:pt idx="13">
                  <c:v>AT</c:v>
                </c:pt>
                <c:pt idx="14">
                  <c:v>IE</c:v>
                </c:pt>
                <c:pt idx="15">
                  <c:v>HU</c:v>
                </c:pt>
                <c:pt idx="16">
                  <c:v>CZ</c:v>
                </c:pt>
                <c:pt idx="17">
                  <c:v>ES</c:v>
                </c:pt>
                <c:pt idx="18">
                  <c:v>SE</c:v>
                </c:pt>
                <c:pt idx="19">
                  <c:v>FI</c:v>
                </c:pt>
                <c:pt idx="20">
                  <c:v>PL</c:v>
                </c:pt>
                <c:pt idx="21">
                  <c:v>BG</c:v>
                </c:pt>
                <c:pt idx="22">
                  <c:v>SK</c:v>
                </c:pt>
                <c:pt idx="23">
                  <c:v>RO</c:v>
                </c:pt>
                <c:pt idx="24">
                  <c:v>PT</c:v>
                </c:pt>
                <c:pt idx="25">
                  <c:v>LT</c:v>
                </c:pt>
                <c:pt idx="26">
                  <c:v>LV</c:v>
                </c:pt>
                <c:pt idx="27">
                  <c:v>EE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8"/>
                <c:pt idx="0">
                  <c:v>550.23903950277304</c:v>
                </c:pt>
                <c:pt idx="1">
                  <c:v>549.12437288647095</c:v>
                </c:pt>
                <c:pt idx="2">
                  <c:v>400.74421266368103</c:v>
                </c:pt>
                <c:pt idx="3">
                  <c:v>353.98173854058098</c:v>
                </c:pt>
                <c:pt idx="4">
                  <c:v>343.25262239013801</c:v>
                </c:pt>
                <c:pt idx="5">
                  <c:v>337.26943926571801</c:v>
                </c:pt>
                <c:pt idx="6">
                  <c:v>337.10136886099002</c:v>
                </c:pt>
                <c:pt idx="7">
                  <c:v>320.28589516819102</c:v>
                </c:pt>
                <c:pt idx="8">
                  <c:v>285.67583581487901</c:v>
                </c:pt>
                <c:pt idx="9">
                  <c:v>285.392984590938</c:v>
                </c:pt>
                <c:pt idx="10">
                  <c:v>270.07573948038402</c:v>
                </c:pt>
                <c:pt idx="11">
                  <c:v>260.509181208933</c:v>
                </c:pt>
                <c:pt idx="12">
                  <c:v>262.55759682951401</c:v>
                </c:pt>
                <c:pt idx="13">
                  <c:v>258.48535548068298</c:v>
                </c:pt>
                <c:pt idx="14">
                  <c:v>256.92035875431702</c:v>
                </c:pt>
                <c:pt idx="15">
                  <c:v>246.77866276697699</c:v>
                </c:pt>
                <c:pt idx="16">
                  <c:v>236.87573229381201</c:v>
                </c:pt>
                <c:pt idx="17">
                  <c:v>231.61292962938199</c:v>
                </c:pt>
                <c:pt idx="18">
                  <c:v>232.01800988677701</c:v>
                </c:pt>
                <c:pt idx="19">
                  <c:v>223.455711459855</c:v>
                </c:pt>
                <c:pt idx="20">
                  <c:v>207.102025761889</c:v>
                </c:pt>
                <c:pt idx="21">
                  <c:v>206.31721040891199</c:v>
                </c:pt>
                <c:pt idx="22">
                  <c:v>202.39014016559099</c:v>
                </c:pt>
                <c:pt idx="23">
                  <c:v>197.84858785738501</c:v>
                </c:pt>
                <c:pt idx="24">
                  <c:v>197.54682451722701</c:v>
                </c:pt>
                <c:pt idx="25">
                  <c:v>174.364351286204</c:v>
                </c:pt>
                <c:pt idx="26">
                  <c:v>171.637557298676</c:v>
                </c:pt>
                <c:pt idx="27">
                  <c:v>170.69989501872499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A8-42D1-B6DA-183527FB6EA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Average DP/ha after cut after convergence (2027)</c:v>
                </c:pt>
              </c:strCache>
            </c:strRef>
          </c:tx>
          <c:spPr>
            <a:solidFill>
              <a:srgbClr val="BBB83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8"/>
                <c:pt idx="0">
                  <c:v>MT</c:v>
                </c:pt>
                <c:pt idx="1">
                  <c:v>EL</c:v>
                </c:pt>
                <c:pt idx="2">
                  <c:v>NL</c:v>
                </c:pt>
                <c:pt idx="3">
                  <c:v>BE</c:v>
                </c:pt>
                <c:pt idx="4">
                  <c:v>IT</c:v>
                </c:pt>
                <c:pt idx="5">
                  <c:v>HR</c:v>
                </c:pt>
                <c:pt idx="6">
                  <c:v>CY</c:v>
                </c:pt>
                <c:pt idx="7">
                  <c:v>DK</c:v>
                </c:pt>
                <c:pt idx="8">
                  <c:v>DE</c:v>
                </c:pt>
                <c:pt idx="9">
                  <c:v>SI</c:v>
                </c:pt>
                <c:pt idx="10">
                  <c:v>FR</c:v>
                </c:pt>
                <c:pt idx="11">
                  <c:v>EU 27</c:v>
                </c:pt>
                <c:pt idx="12">
                  <c:v>LU</c:v>
                </c:pt>
                <c:pt idx="13">
                  <c:v>AT</c:v>
                </c:pt>
                <c:pt idx="14">
                  <c:v>IE</c:v>
                </c:pt>
                <c:pt idx="15">
                  <c:v>HU</c:v>
                </c:pt>
                <c:pt idx="16">
                  <c:v>CZ</c:v>
                </c:pt>
                <c:pt idx="17">
                  <c:v>ES</c:v>
                </c:pt>
                <c:pt idx="18">
                  <c:v>SE</c:v>
                </c:pt>
                <c:pt idx="19">
                  <c:v>FI</c:v>
                </c:pt>
                <c:pt idx="20">
                  <c:v>PL</c:v>
                </c:pt>
                <c:pt idx="21">
                  <c:v>BG</c:v>
                </c:pt>
                <c:pt idx="22">
                  <c:v>SK</c:v>
                </c:pt>
                <c:pt idx="23">
                  <c:v>RO</c:v>
                </c:pt>
                <c:pt idx="24">
                  <c:v>PT</c:v>
                </c:pt>
                <c:pt idx="25">
                  <c:v>LT</c:v>
                </c:pt>
                <c:pt idx="26">
                  <c:v>LV</c:v>
                </c:pt>
                <c:pt idx="27">
                  <c:v>EE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8"/>
                <c:pt idx="0">
                  <c:v>550.23901717310298</c:v>
                </c:pt>
                <c:pt idx="1">
                  <c:v>549.12437288143997</c:v>
                </c:pt>
                <c:pt idx="2">
                  <c:v>400.74421258640501</c:v>
                </c:pt>
                <c:pt idx="3">
                  <c:v>353.98173837951998</c:v>
                </c:pt>
                <c:pt idx="4">
                  <c:v>343.25262238255999</c:v>
                </c:pt>
                <c:pt idx="5">
                  <c:v>337.26943907485401</c:v>
                </c:pt>
                <c:pt idx="6">
                  <c:v>337.10136671795902</c:v>
                </c:pt>
                <c:pt idx="7">
                  <c:v>320.28589523521401</c:v>
                </c:pt>
                <c:pt idx="8">
                  <c:v>285.67583582239598</c:v>
                </c:pt>
                <c:pt idx="9">
                  <c:v>285.39298507736299</c:v>
                </c:pt>
                <c:pt idx="10">
                  <c:v>270.07573946695101</c:v>
                </c:pt>
                <c:pt idx="11">
                  <c:v>265.35760889546498</c:v>
                </c:pt>
                <c:pt idx="12">
                  <c:v>262.55759761451998</c:v>
                </c:pt>
                <c:pt idx="13">
                  <c:v>258.48535555528701</c:v>
                </c:pt>
                <c:pt idx="14">
                  <c:v>256.92035877819899</c:v>
                </c:pt>
                <c:pt idx="15">
                  <c:v>246.77866267151799</c:v>
                </c:pt>
                <c:pt idx="16">
                  <c:v>236.875732225538</c:v>
                </c:pt>
                <c:pt idx="17">
                  <c:v>233.70321454499901</c:v>
                </c:pt>
                <c:pt idx="18">
                  <c:v>232.48137161903699</c:v>
                </c:pt>
                <c:pt idx="19">
                  <c:v>228.200222052008</c:v>
                </c:pt>
                <c:pt idx="20">
                  <c:v>220.023379421893</c:v>
                </c:pt>
                <c:pt idx="21">
                  <c:v>219.968148589349</c:v>
                </c:pt>
                <c:pt idx="22">
                  <c:v>217.66743681516101</c:v>
                </c:pt>
                <c:pt idx="23">
                  <c:v>215.39666041915299</c:v>
                </c:pt>
                <c:pt idx="24">
                  <c:v>215.27564730347299</c:v>
                </c:pt>
                <c:pt idx="25">
                  <c:v>203.65454212388099</c:v>
                </c:pt>
                <c:pt idx="26">
                  <c:v>202.29114512709</c:v>
                </c:pt>
                <c:pt idx="27">
                  <c:v>201.822313883314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A8-42D1-B6DA-183527FB6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911872"/>
        <c:axId val="200212480"/>
      </c:barChart>
      <c:lineChart>
        <c:grouping val="standard"/>
        <c:varyColors val="1"/>
        <c:ser>
          <c:idx val="3"/>
          <c:order val="3"/>
          <c:tx>
            <c:strRef>
              <c:f>label 3</c:f>
              <c:strCache>
                <c:ptCount val="1"/>
                <c:pt idx="0">
                  <c:v>New EU average</c:v>
                </c:pt>
              </c:strCache>
            </c:strRef>
          </c:tx>
          <c:spPr>
            <a:ln w="28440">
              <a:solidFill>
                <a:srgbClr val="164194"/>
              </a:solidFill>
              <a:round/>
            </a:ln>
          </c:spPr>
          <c:marker>
            <c:symbol val="circle"/>
            <c:size val="5"/>
            <c:spPr>
              <a:solidFill>
                <a:srgbClr val="164194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8"/>
                <c:pt idx="0">
                  <c:v>MT</c:v>
                </c:pt>
                <c:pt idx="1">
                  <c:v>EL</c:v>
                </c:pt>
                <c:pt idx="2">
                  <c:v>NL</c:v>
                </c:pt>
                <c:pt idx="3">
                  <c:v>BE</c:v>
                </c:pt>
                <c:pt idx="4">
                  <c:v>IT</c:v>
                </c:pt>
                <c:pt idx="5">
                  <c:v>HR</c:v>
                </c:pt>
                <c:pt idx="6">
                  <c:v>CY</c:v>
                </c:pt>
                <c:pt idx="7">
                  <c:v>DK</c:v>
                </c:pt>
                <c:pt idx="8">
                  <c:v>DE</c:v>
                </c:pt>
                <c:pt idx="9">
                  <c:v>SI</c:v>
                </c:pt>
                <c:pt idx="10">
                  <c:v>FR</c:v>
                </c:pt>
                <c:pt idx="11">
                  <c:v>EU 27</c:v>
                </c:pt>
                <c:pt idx="12">
                  <c:v>LU</c:v>
                </c:pt>
                <c:pt idx="13">
                  <c:v>AT</c:v>
                </c:pt>
                <c:pt idx="14">
                  <c:v>IE</c:v>
                </c:pt>
                <c:pt idx="15">
                  <c:v>HU</c:v>
                </c:pt>
                <c:pt idx="16">
                  <c:v>CZ</c:v>
                </c:pt>
                <c:pt idx="17">
                  <c:v>ES</c:v>
                </c:pt>
                <c:pt idx="18">
                  <c:v>SE</c:v>
                </c:pt>
                <c:pt idx="19">
                  <c:v>FI</c:v>
                </c:pt>
                <c:pt idx="20">
                  <c:v>PL</c:v>
                </c:pt>
                <c:pt idx="21">
                  <c:v>BG</c:v>
                </c:pt>
                <c:pt idx="22">
                  <c:v>SK</c:v>
                </c:pt>
                <c:pt idx="23">
                  <c:v>RO</c:v>
                </c:pt>
                <c:pt idx="24">
                  <c:v>PT</c:v>
                </c:pt>
                <c:pt idx="25">
                  <c:v>LT</c:v>
                </c:pt>
                <c:pt idx="26">
                  <c:v>LV</c:v>
                </c:pt>
                <c:pt idx="27">
                  <c:v>EE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8"/>
                <c:pt idx="0">
                  <c:v>265.35760889546498</c:v>
                </c:pt>
                <c:pt idx="1">
                  <c:v>265.35760889546498</c:v>
                </c:pt>
                <c:pt idx="2">
                  <c:v>265.35760889546498</c:v>
                </c:pt>
                <c:pt idx="3">
                  <c:v>265.35760889546498</c:v>
                </c:pt>
                <c:pt idx="4">
                  <c:v>265.35760889546498</c:v>
                </c:pt>
                <c:pt idx="5">
                  <c:v>265.35760889546498</c:v>
                </c:pt>
                <c:pt idx="6">
                  <c:v>265.35760889546498</c:v>
                </c:pt>
                <c:pt idx="7">
                  <c:v>265.35760889546498</c:v>
                </c:pt>
                <c:pt idx="8">
                  <c:v>265.35760889546498</c:v>
                </c:pt>
                <c:pt idx="9">
                  <c:v>265.35760889546498</c:v>
                </c:pt>
                <c:pt idx="10">
                  <c:v>265.35760889546498</c:v>
                </c:pt>
                <c:pt idx="11">
                  <c:v>265.35760889546498</c:v>
                </c:pt>
                <c:pt idx="12">
                  <c:v>265.35760889546498</c:v>
                </c:pt>
                <c:pt idx="13">
                  <c:v>265.35760889546498</c:v>
                </c:pt>
                <c:pt idx="14">
                  <c:v>265.35760889546498</c:v>
                </c:pt>
                <c:pt idx="15">
                  <c:v>265.35760889546498</c:v>
                </c:pt>
                <c:pt idx="16">
                  <c:v>265.35760889546498</c:v>
                </c:pt>
                <c:pt idx="17">
                  <c:v>265.35760889546498</c:v>
                </c:pt>
                <c:pt idx="18">
                  <c:v>265.35760889546498</c:v>
                </c:pt>
                <c:pt idx="19">
                  <c:v>265.35760889546498</c:v>
                </c:pt>
                <c:pt idx="20">
                  <c:v>265.35760889546498</c:v>
                </c:pt>
                <c:pt idx="21">
                  <c:v>265.35760889546498</c:v>
                </c:pt>
                <c:pt idx="22">
                  <c:v>265.35760889546498</c:v>
                </c:pt>
                <c:pt idx="23">
                  <c:v>265.35760889546498</c:v>
                </c:pt>
                <c:pt idx="24">
                  <c:v>265.35760889546498</c:v>
                </c:pt>
                <c:pt idx="25">
                  <c:v>265.35760889546498</c:v>
                </c:pt>
                <c:pt idx="26">
                  <c:v>265.35760889546498</c:v>
                </c:pt>
                <c:pt idx="27">
                  <c:v>265.35760889546498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CA8-42D1-B6DA-183527FB6EAD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Baseline EU average</c:v>
                </c:pt>
              </c:strCache>
            </c:strRef>
          </c:tx>
          <c:spPr>
            <a:ln w="28440">
              <a:solidFill>
                <a:srgbClr val="336600"/>
              </a:solidFill>
              <a:round/>
            </a:ln>
          </c:spPr>
          <c:marker>
            <c:symbol val="square"/>
            <c:size val="5"/>
            <c:spPr>
              <a:solidFill>
                <a:srgbClr val="3366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8"/>
                <c:pt idx="0">
                  <c:v>MT</c:v>
                </c:pt>
                <c:pt idx="1">
                  <c:v>EL</c:v>
                </c:pt>
                <c:pt idx="2">
                  <c:v>NL</c:v>
                </c:pt>
                <c:pt idx="3">
                  <c:v>BE</c:v>
                </c:pt>
                <c:pt idx="4">
                  <c:v>IT</c:v>
                </c:pt>
                <c:pt idx="5">
                  <c:v>HR</c:v>
                </c:pt>
                <c:pt idx="6">
                  <c:v>CY</c:v>
                </c:pt>
                <c:pt idx="7">
                  <c:v>DK</c:v>
                </c:pt>
                <c:pt idx="8">
                  <c:v>DE</c:v>
                </c:pt>
                <c:pt idx="9">
                  <c:v>SI</c:v>
                </c:pt>
                <c:pt idx="10">
                  <c:v>FR</c:v>
                </c:pt>
                <c:pt idx="11">
                  <c:v>EU 27</c:v>
                </c:pt>
                <c:pt idx="12">
                  <c:v>LU</c:v>
                </c:pt>
                <c:pt idx="13">
                  <c:v>AT</c:v>
                </c:pt>
                <c:pt idx="14">
                  <c:v>IE</c:v>
                </c:pt>
                <c:pt idx="15">
                  <c:v>HU</c:v>
                </c:pt>
                <c:pt idx="16">
                  <c:v>CZ</c:v>
                </c:pt>
                <c:pt idx="17">
                  <c:v>ES</c:v>
                </c:pt>
                <c:pt idx="18">
                  <c:v>SE</c:v>
                </c:pt>
                <c:pt idx="19">
                  <c:v>FI</c:v>
                </c:pt>
                <c:pt idx="20">
                  <c:v>PL</c:v>
                </c:pt>
                <c:pt idx="21">
                  <c:v>BG</c:v>
                </c:pt>
                <c:pt idx="22">
                  <c:v>SK</c:v>
                </c:pt>
                <c:pt idx="23">
                  <c:v>RO</c:v>
                </c:pt>
                <c:pt idx="24">
                  <c:v>PT</c:v>
                </c:pt>
                <c:pt idx="25">
                  <c:v>LT</c:v>
                </c:pt>
                <c:pt idx="26">
                  <c:v>LV</c:v>
                </c:pt>
                <c:pt idx="27">
                  <c:v>EE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28"/>
                <c:pt idx="0">
                  <c:v>271.057166665539</c:v>
                </c:pt>
                <c:pt idx="1">
                  <c:v>271.057166665539</c:v>
                </c:pt>
                <c:pt idx="2">
                  <c:v>271.057166665539</c:v>
                </c:pt>
                <c:pt idx="3">
                  <c:v>271.057166665539</c:v>
                </c:pt>
                <c:pt idx="4">
                  <c:v>271.057166665539</c:v>
                </c:pt>
                <c:pt idx="5">
                  <c:v>271.057166665539</c:v>
                </c:pt>
                <c:pt idx="6">
                  <c:v>271.057166665539</c:v>
                </c:pt>
                <c:pt idx="7">
                  <c:v>271.057166665539</c:v>
                </c:pt>
                <c:pt idx="8">
                  <c:v>271.057166665539</c:v>
                </c:pt>
                <c:pt idx="9">
                  <c:v>271.057166665539</c:v>
                </c:pt>
                <c:pt idx="10">
                  <c:v>271.057166665539</c:v>
                </c:pt>
                <c:pt idx="11">
                  <c:v>271.057166665539</c:v>
                </c:pt>
                <c:pt idx="12">
                  <c:v>271.057166665539</c:v>
                </c:pt>
                <c:pt idx="13">
                  <c:v>271.057166665539</c:v>
                </c:pt>
                <c:pt idx="14">
                  <c:v>271.057166665539</c:v>
                </c:pt>
                <c:pt idx="15">
                  <c:v>271.057166665539</c:v>
                </c:pt>
                <c:pt idx="16">
                  <c:v>271.057166665539</c:v>
                </c:pt>
                <c:pt idx="17">
                  <c:v>271.057166665539</c:v>
                </c:pt>
                <c:pt idx="18">
                  <c:v>271.057166665539</c:v>
                </c:pt>
                <c:pt idx="19">
                  <c:v>271.057166665539</c:v>
                </c:pt>
                <c:pt idx="20">
                  <c:v>271.057166665539</c:v>
                </c:pt>
                <c:pt idx="21">
                  <c:v>271.057166665539</c:v>
                </c:pt>
                <c:pt idx="22">
                  <c:v>271.057166665539</c:v>
                </c:pt>
                <c:pt idx="23">
                  <c:v>271.057166665539</c:v>
                </c:pt>
                <c:pt idx="24">
                  <c:v>271.057166665539</c:v>
                </c:pt>
                <c:pt idx="25">
                  <c:v>271.057166665539</c:v>
                </c:pt>
                <c:pt idx="26">
                  <c:v>271.057166665539</c:v>
                </c:pt>
                <c:pt idx="27">
                  <c:v>271.057166665539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CA8-42D1-B6DA-183527FB6EAD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90% of EU average after cut before convergence</c:v>
                </c:pt>
              </c:strCache>
            </c:strRef>
          </c:tx>
          <c:spPr>
            <a:ln w="28440">
              <a:solidFill>
                <a:srgbClr val="BBB831"/>
              </a:solidFill>
              <a:round/>
            </a:ln>
          </c:spPr>
          <c:marker>
            <c:symbol val="diamond"/>
            <c:size val="7"/>
            <c:spPr>
              <a:solidFill>
                <a:srgbClr val="BBB83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8"/>
                <c:pt idx="0">
                  <c:v>MT</c:v>
                </c:pt>
                <c:pt idx="1">
                  <c:v>EL</c:v>
                </c:pt>
                <c:pt idx="2">
                  <c:v>NL</c:v>
                </c:pt>
                <c:pt idx="3">
                  <c:v>BE</c:v>
                </c:pt>
                <c:pt idx="4">
                  <c:v>IT</c:v>
                </c:pt>
                <c:pt idx="5">
                  <c:v>HR</c:v>
                </c:pt>
                <c:pt idx="6">
                  <c:v>CY</c:v>
                </c:pt>
                <c:pt idx="7">
                  <c:v>DK</c:v>
                </c:pt>
                <c:pt idx="8">
                  <c:v>DE</c:v>
                </c:pt>
                <c:pt idx="9">
                  <c:v>SI</c:v>
                </c:pt>
                <c:pt idx="10">
                  <c:v>FR</c:v>
                </c:pt>
                <c:pt idx="11">
                  <c:v>EU 27</c:v>
                </c:pt>
                <c:pt idx="12">
                  <c:v>LU</c:v>
                </c:pt>
                <c:pt idx="13">
                  <c:v>AT</c:v>
                </c:pt>
                <c:pt idx="14">
                  <c:v>IE</c:v>
                </c:pt>
                <c:pt idx="15">
                  <c:v>HU</c:v>
                </c:pt>
                <c:pt idx="16">
                  <c:v>CZ</c:v>
                </c:pt>
                <c:pt idx="17">
                  <c:v>ES</c:v>
                </c:pt>
                <c:pt idx="18">
                  <c:v>SE</c:v>
                </c:pt>
                <c:pt idx="19">
                  <c:v>FI</c:v>
                </c:pt>
                <c:pt idx="20">
                  <c:v>PL</c:v>
                </c:pt>
                <c:pt idx="21">
                  <c:v>BG</c:v>
                </c:pt>
                <c:pt idx="22">
                  <c:v>SK</c:v>
                </c:pt>
                <c:pt idx="23">
                  <c:v>RO</c:v>
                </c:pt>
                <c:pt idx="24">
                  <c:v>PT</c:v>
                </c:pt>
                <c:pt idx="25">
                  <c:v>LT</c:v>
                </c:pt>
                <c:pt idx="26">
                  <c:v>LV</c:v>
                </c:pt>
                <c:pt idx="27">
                  <c:v>EE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28"/>
                <c:pt idx="0">
                  <c:v>234.45826308804001</c:v>
                </c:pt>
                <c:pt idx="1">
                  <c:v>234.45826308804001</c:v>
                </c:pt>
                <c:pt idx="2">
                  <c:v>234.45826308804001</c:v>
                </c:pt>
                <c:pt idx="3">
                  <c:v>234.45826308804001</c:v>
                </c:pt>
                <c:pt idx="4">
                  <c:v>234.45826308804001</c:v>
                </c:pt>
                <c:pt idx="5">
                  <c:v>234.45826308804001</c:v>
                </c:pt>
                <c:pt idx="6">
                  <c:v>234.45826308804001</c:v>
                </c:pt>
                <c:pt idx="7">
                  <c:v>234.45826308804001</c:v>
                </c:pt>
                <c:pt idx="8">
                  <c:v>234.45826308804001</c:v>
                </c:pt>
                <c:pt idx="9">
                  <c:v>234.45826308804001</c:v>
                </c:pt>
                <c:pt idx="10">
                  <c:v>234.45826308804001</c:v>
                </c:pt>
                <c:pt idx="11">
                  <c:v>234.45826308804001</c:v>
                </c:pt>
                <c:pt idx="12">
                  <c:v>234.45826308804001</c:v>
                </c:pt>
                <c:pt idx="13">
                  <c:v>234.45826308804001</c:v>
                </c:pt>
                <c:pt idx="14">
                  <c:v>234.45826308804001</c:v>
                </c:pt>
                <c:pt idx="15">
                  <c:v>234.45826308804001</c:v>
                </c:pt>
                <c:pt idx="16">
                  <c:v>234.45826308804001</c:v>
                </c:pt>
                <c:pt idx="17">
                  <c:v>234.45826308804001</c:v>
                </c:pt>
                <c:pt idx="18">
                  <c:v>234.45826308804001</c:v>
                </c:pt>
                <c:pt idx="19">
                  <c:v>234.45826308804001</c:v>
                </c:pt>
                <c:pt idx="20">
                  <c:v>234.45826308804001</c:v>
                </c:pt>
                <c:pt idx="21">
                  <c:v>234.45826308804001</c:v>
                </c:pt>
                <c:pt idx="22">
                  <c:v>234.45826308804001</c:v>
                </c:pt>
                <c:pt idx="23">
                  <c:v>234.45826308804001</c:v>
                </c:pt>
                <c:pt idx="24">
                  <c:v>234.45826308804001</c:v>
                </c:pt>
                <c:pt idx="25">
                  <c:v>234.45826308804001</c:v>
                </c:pt>
                <c:pt idx="26">
                  <c:v>234.45826308804001</c:v>
                </c:pt>
                <c:pt idx="27">
                  <c:v>234.45826308804001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CA8-42D1-B6DA-183527FB6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200214400"/>
        <c:axId val="200215936"/>
      </c:lineChart>
      <c:catAx>
        <c:axId val="22091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2000" b="1" spc="-1">
                <a:solidFill>
                  <a:srgbClr val="000000"/>
                </a:solidFill>
                <a:latin typeface="Verdana"/>
              </a:defRPr>
            </a:pPr>
            <a:endParaRPr lang="sk-SK"/>
          </a:p>
        </c:txPr>
        <c:crossAx val="200212480"/>
        <c:crosses val="autoZero"/>
        <c:auto val="1"/>
        <c:lblAlgn val="ctr"/>
        <c:lblOffset val="100"/>
        <c:noMultiLvlLbl val="1"/>
      </c:catAx>
      <c:valAx>
        <c:axId val="200212480"/>
        <c:scaling>
          <c:orientation val="minMax"/>
          <c:max val="600"/>
          <c:min val="0"/>
        </c:scaling>
        <c:delete val="0"/>
        <c:axPos val="l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2000" b="1" i="1" spc="-1">
                    <a:solidFill>
                      <a:srgbClr val="000000"/>
                    </a:solidFill>
                    <a:latin typeface="Verdana"/>
                  </a:defRPr>
                </a:pPr>
                <a:r>
                  <a:rPr lang="en-GB" sz="2000" b="1" i="1" spc="-1">
                    <a:solidFill>
                      <a:srgbClr val="000000"/>
                    </a:solidFill>
                    <a:latin typeface="Verdana"/>
                  </a:rPr>
                  <a:t>EUR/ha</a:t>
                </a:r>
              </a:p>
            </c:rich>
          </c:tx>
          <c:layout>
            <c:manualLayout>
              <c:xMode val="edge"/>
              <c:yMode val="edge"/>
              <c:x val="4.4573856352781702E-2"/>
              <c:y val="2.5855179028132998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2000" b="1" spc="-1">
                <a:solidFill>
                  <a:srgbClr val="000000"/>
                </a:solidFill>
                <a:latin typeface="Verdana"/>
              </a:defRPr>
            </a:pPr>
            <a:endParaRPr lang="sk-SK"/>
          </a:p>
        </c:txPr>
        <c:crossAx val="220911872"/>
        <c:crosses val="autoZero"/>
        <c:crossBetween val="between"/>
        <c:majorUnit val="100"/>
      </c:valAx>
      <c:catAx>
        <c:axId val="20021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215936"/>
        <c:crosses val="autoZero"/>
        <c:auto val="1"/>
        <c:lblAlgn val="ctr"/>
        <c:lblOffset val="100"/>
        <c:noMultiLvlLbl val="1"/>
      </c:catAx>
      <c:valAx>
        <c:axId val="200215936"/>
        <c:scaling>
          <c:orientation val="minMax"/>
          <c:max val="600"/>
          <c:min val="0"/>
        </c:scaling>
        <c:delete val="1"/>
        <c:axPos val="l"/>
        <c:majorGridlines>
          <c:spPr>
            <a:ln w="9360">
              <a:solidFill>
                <a:srgbClr val="A6A6A6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2000" b="1" i="1" spc="-1">
                    <a:solidFill>
                      <a:srgbClr val="000000"/>
                    </a:solidFill>
                    <a:latin typeface="Verdana"/>
                  </a:defRPr>
                </a:pPr>
                <a:r>
                  <a:rPr lang="en-GB" sz="2000" b="1" i="1" spc="-1">
                    <a:solidFill>
                      <a:srgbClr val="000000"/>
                    </a:solidFill>
                    <a:latin typeface="Verdana"/>
                  </a:rPr>
                  <a:t>EUR/ha</a:t>
                </a:r>
              </a:p>
            </c:rich>
          </c:tx>
          <c:layout>
            <c:manualLayout>
              <c:xMode val="edge"/>
              <c:yMode val="edge"/>
              <c:x val="4.4573856352781702E-2"/>
              <c:y val="2.5855179028132998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200214400"/>
        <c:crosses val="autoZero"/>
        <c:crossBetween val="between"/>
        <c:majorUnit val="100"/>
      </c:valAx>
      <c:spPr>
        <a:solidFill>
          <a:srgbClr val="FFFFFF"/>
        </a:solidFill>
        <a:ln>
          <a:solidFill>
            <a:srgbClr val="A6A6A6"/>
          </a:solidFill>
        </a:ln>
      </c:spPr>
    </c:plotArea>
    <c:legend>
      <c:legendPos val="r"/>
      <c:layout>
        <c:manualLayout>
          <c:xMode val="edge"/>
          <c:yMode val="edge"/>
          <c:x val="4.22664176097865E-2"/>
          <c:y val="0.88179347826086996"/>
        </c:manualLayout>
      </c:layout>
      <c:overlay val="1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'[170705 DP statistical annex.xlsx]Add graphs'!$H$25</c:f>
              <c:strCache>
                <c:ptCount val="1"/>
                <c:pt idx="0">
                  <c:v>% of direct payments received by 20% of the biggest beneficiaries (in amount)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1C-485A-B00D-84C2BD9BA1D8}"/>
              </c:ext>
            </c:extLst>
          </c:dPt>
          <c:dLbls>
            <c:dLbl>
              <c:idx val="0"/>
              <c:layout>
                <c:manualLayout>
                  <c:x val="0"/>
                  <c:y val="9.592326139088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1C-485A-B00D-84C2BD9BA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rgbClr val="0070C0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'[170705 DP statistical annex.xlsx]Add graphs'!$G$26:$G$54</c:f>
              <c:strCache>
                <c:ptCount val="29"/>
                <c:pt idx="0">
                  <c:v>SK</c:v>
                </c:pt>
                <c:pt idx="1">
                  <c:v>CZ</c:v>
                </c:pt>
                <c:pt idx="2">
                  <c:v>PT</c:v>
                </c:pt>
                <c:pt idx="3">
                  <c:v>EE</c:v>
                </c:pt>
                <c:pt idx="4">
                  <c:v>HU</c:v>
                </c:pt>
                <c:pt idx="5">
                  <c:v>BG</c:v>
                </c:pt>
                <c:pt idx="6">
                  <c:v>RO</c:v>
                </c:pt>
                <c:pt idx="7">
                  <c:v>EU-28</c:v>
                </c:pt>
                <c:pt idx="8">
                  <c:v>IT</c:v>
                </c:pt>
                <c:pt idx="9">
                  <c:v>LV</c:v>
                </c:pt>
                <c:pt idx="10">
                  <c:v>ES</c:v>
                </c:pt>
                <c:pt idx="11">
                  <c:v>HR</c:v>
                </c:pt>
                <c:pt idx="12">
                  <c:v>CY</c:v>
                </c:pt>
                <c:pt idx="13">
                  <c:v>LT</c:v>
                </c:pt>
                <c:pt idx="14">
                  <c:v>DK</c:v>
                </c:pt>
                <c:pt idx="15">
                  <c:v>PL</c:v>
                </c:pt>
                <c:pt idx="16">
                  <c:v>SE</c:v>
                </c:pt>
                <c:pt idx="17">
                  <c:v>MT</c:v>
                </c:pt>
                <c:pt idx="18">
                  <c:v>DE</c:v>
                </c:pt>
                <c:pt idx="19">
                  <c:v>EL</c:v>
                </c:pt>
                <c:pt idx="20">
                  <c:v>SI</c:v>
                </c:pt>
                <c:pt idx="21">
                  <c:v>UK</c:v>
                </c:pt>
                <c:pt idx="22">
                  <c:v>AT</c:v>
                </c:pt>
                <c:pt idx="23">
                  <c:v>BE</c:v>
                </c:pt>
                <c:pt idx="24">
                  <c:v>IE</c:v>
                </c:pt>
                <c:pt idx="25">
                  <c:v>FI</c:v>
                </c:pt>
                <c:pt idx="26">
                  <c:v>FR</c:v>
                </c:pt>
                <c:pt idx="27">
                  <c:v>NL</c:v>
                </c:pt>
                <c:pt idx="28">
                  <c:v>LU</c:v>
                </c:pt>
              </c:strCache>
            </c:strRef>
          </c:cat>
          <c:val>
            <c:numRef>
              <c:f>'[170705 DP statistical annex.xlsx]Add graphs'!$H$26:$H$54</c:f>
              <c:numCache>
                <c:formatCode>0%</c:formatCode>
                <c:ptCount val="29"/>
                <c:pt idx="0">
                  <c:v>0.94</c:v>
                </c:pt>
                <c:pt idx="1">
                  <c:v>0.89</c:v>
                </c:pt>
                <c:pt idx="2">
                  <c:v>0.87</c:v>
                </c:pt>
                <c:pt idx="3">
                  <c:v>0.86</c:v>
                </c:pt>
                <c:pt idx="4">
                  <c:v>0.85</c:v>
                </c:pt>
                <c:pt idx="5">
                  <c:v>0.84</c:v>
                </c:pt>
                <c:pt idx="6">
                  <c:v>0.84</c:v>
                </c:pt>
                <c:pt idx="7">
                  <c:v>0.82</c:v>
                </c:pt>
                <c:pt idx="8">
                  <c:v>0.8</c:v>
                </c:pt>
                <c:pt idx="9">
                  <c:v>0.8</c:v>
                </c:pt>
                <c:pt idx="10">
                  <c:v>0.78</c:v>
                </c:pt>
                <c:pt idx="11">
                  <c:v>0.77</c:v>
                </c:pt>
                <c:pt idx="12">
                  <c:v>0.77</c:v>
                </c:pt>
                <c:pt idx="13">
                  <c:v>0.77</c:v>
                </c:pt>
                <c:pt idx="14">
                  <c:v>0.75</c:v>
                </c:pt>
                <c:pt idx="15">
                  <c:v>0.74</c:v>
                </c:pt>
                <c:pt idx="16">
                  <c:v>0.73</c:v>
                </c:pt>
                <c:pt idx="17">
                  <c:v>0.72</c:v>
                </c:pt>
                <c:pt idx="18">
                  <c:v>0.69</c:v>
                </c:pt>
                <c:pt idx="19">
                  <c:v>0.68</c:v>
                </c:pt>
                <c:pt idx="20">
                  <c:v>0.64</c:v>
                </c:pt>
                <c:pt idx="21">
                  <c:v>0.64</c:v>
                </c:pt>
                <c:pt idx="22">
                  <c:v>0.57999999999999996</c:v>
                </c:pt>
                <c:pt idx="23">
                  <c:v>0.56000000000000005</c:v>
                </c:pt>
                <c:pt idx="24">
                  <c:v>0.56000000000000005</c:v>
                </c:pt>
                <c:pt idx="25">
                  <c:v>0.55000000000000004</c:v>
                </c:pt>
                <c:pt idx="26">
                  <c:v>0.54</c:v>
                </c:pt>
                <c:pt idx="27">
                  <c:v>0.54</c:v>
                </c:pt>
                <c:pt idx="28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1C-485A-B00D-84C2BD9BA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277376"/>
        <c:axId val="234034304"/>
      </c:barChart>
      <c:catAx>
        <c:axId val="20027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4034304"/>
        <c:crosses val="autoZero"/>
        <c:auto val="1"/>
        <c:lblAlgn val="ctr"/>
        <c:lblOffset val="100"/>
        <c:noMultiLvlLbl val="0"/>
      </c:catAx>
      <c:valAx>
        <c:axId val="234034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027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sk-SK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2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9FB1C7C-322C-4563-B8D9-9965A4FE64E1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599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39E48214-8A78-4307-8C6D-E5AC1F84A146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03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DC97-182E-46AB-A656-7EE2F2203635}" type="slidenum">
              <a:rPr kumimoji="0" lang="en-US" sz="3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12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1AF34F-CA43-4FD7-9893-D0D33D074785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28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21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2411CFD3-F8BC-465F-9C06-03994E645C3A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23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F6D29927-064D-4C9B-9948-9B01B5273C21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01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CE9E967C-1AE5-4598-A1AE-CFA1A6C9EDE9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03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BA73DC97-182E-46AB-A656-7EE2F2203635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05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A1838AE1-50E5-4EFC-BD73-94CF19E1D736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07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AB9FD51A-F94A-463B-96BA-371FEE1B09EF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11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960AFE68-04BD-46B4-906F-B6A4D0E9B22A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Aktualizácia obrázok 6 oznámenia.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Priemerná podpora SPP = prevádzkové dotácie na pracovníka vrátane podpory týkajúce sa možných negatívnych trhových príjmov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Priemerné príjmy (bez podpory v rámci SPP) = podnikateľský príjem na pracovníka – prevádzkové dotácie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Poznámka:</a:t>
            </a:r>
            <a:r>
              <a:rPr lang="en-US" sz="12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Podpora SPP nezahŕňa investičnú podporu; priemerné príjmy bez podpory v rámci SPP v LU a FI počas posudzovaného obdobia vykazovala záporné – záporné príjmy bola kompenzovaná podpory SPP, ako sa uvádza v grafe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25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4B83A07C-CD7E-4EC1-9A14-40532ED2FB79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17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0AFB9792-4D45-4600-BDF0-A9413CF4EBAD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800" cy="443484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607" name="TextShape 2"/>
          <p:cNvSpPr txBox="1"/>
          <p:nvPr/>
        </p:nvSpPr>
        <p:spPr>
          <a:xfrm>
            <a:off x="3804840" y="9360360"/>
            <a:ext cx="2911680" cy="492840"/>
          </a:xfrm>
          <a:prstGeom prst="rect">
            <a:avLst/>
          </a:prstGeom>
          <a:noFill/>
          <a:ln>
            <a:noFill/>
          </a:ln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AB9FD51A-F94A-463B-96BA-371FEE1B09EF}" type="slidenum">
              <a:rPr lang="en-US" sz="3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16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5366" y="2180294"/>
            <a:ext cx="17552194" cy="4638134"/>
          </a:xfrm>
        </p:spPr>
        <p:txBody>
          <a:bodyPr anchor="b"/>
          <a:lstStyle>
            <a:lvl1pPr algn="ctr">
              <a:defRPr sz="1151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5366" y="6997292"/>
            <a:ext cx="17552194" cy="3216471"/>
          </a:xfrm>
        </p:spPr>
        <p:txBody>
          <a:bodyPr/>
          <a:lstStyle>
            <a:lvl1pPr marL="0" indent="0" algn="ctr">
              <a:buNone/>
              <a:defRPr sz="4607"/>
            </a:lvl1pPr>
            <a:lvl2pPr marL="877595" indent="0" algn="ctr">
              <a:buNone/>
              <a:defRPr sz="3839"/>
            </a:lvl2pPr>
            <a:lvl3pPr marL="1755191" indent="0" algn="ctr">
              <a:buNone/>
              <a:defRPr sz="3455"/>
            </a:lvl3pPr>
            <a:lvl4pPr marL="2632786" indent="0" algn="ctr">
              <a:buNone/>
              <a:defRPr sz="3071"/>
            </a:lvl4pPr>
            <a:lvl5pPr marL="3510382" indent="0" algn="ctr">
              <a:buNone/>
              <a:defRPr sz="3071"/>
            </a:lvl5pPr>
            <a:lvl6pPr marL="4387977" indent="0" algn="ctr">
              <a:buNone/>
              <a:defRPr sz="3071"/>
            </a:lvl6pPr>
            <a:lvl7pPr marL="5265572" indent="0" algn="ctr">
              <a:buNone/>
              <a:defRPr sz="3071"/>
            </a:lvl7pPr>
            <a:lvl8pPr marL="6143168" indent="0" algn="ctr">
              <a:buNone/>
              <a:defRPr sz="3071"/>
            </a:lvl8pPr>
            <a:lvl9pPr marL="7020763" indent="0" algn="ctr">
              <a:buNone/>
              <a:defRPr sz="3071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7718" y="709289"/>
            <a:ext cx="5046256" cy="11290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951" y="709289"/>
            <a:ext cx="14846231" cy="112900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170000" y="531360"/>
            <a:ext cx="21062160" cy="222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1170000" y="3117240"/>
            <a:ext cx="21062160" cy="772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1077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03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1170146" y="3116929"/>
            <a:ext cx="21061711" cy="772623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34850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170146" y="3116929"/>
            <a:ext cx="21061711" cy="77262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41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1170146" y="3116929"/>
            <a:ext cx="10277938" cy="77262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11963133" y="3116929"/>
            <a:ext cx="10277938" cy="77262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940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61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1170146" y="531493"/>
            <a:ext cx="21061711" cy="1031097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8649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170146" y="3116929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1170146" y="7152782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11963133" y="3116929"/>
            <a:ext cx="10277938" cy="77262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62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77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170146" y="3116929"/>
            <a:ext cx="10277938" cy="77262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11963133" y="3116929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11963133" y="7152782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76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170146" y="3116929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11963133" y="3116929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1170146" y="7152782"/>
            <a:ext cx="21061711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757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170146" y="3116929"/>
            <a:ext cx="21061711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170146" y="7152782"/>
            <a:ext cx="21061711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31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170146" y="3116929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11963133" y="3116929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11963133" y="7152782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1170146" y="7152782"/>
            <a:ext cx="10277938" cy="368478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573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70146" y="531493"/>
            <a:ext cx="21061711" cy="222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170146" y="3116929"/>
            <a:ext cx="21061711" cy="77262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1170146" y="3116929"/>
            <a:ext cx="21061711" cy="77262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5320940" y="3116929"/>
            <a:ext cx="12758280" cy="7726235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5320940" y="3116929"/>
            <a:ext cx="12758280" cy="77262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16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762" y="3321325"/>
            <a:ext cx="20185023" cy="5541706"/>
          </a:xfrm>
        </p:spPr>
        <p:txBody>
          <a:bodyPr anchor="b"/>
          <a:lstStyle>
            <a:lvl1pPr>
              <a:defRPr sz="1151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762" y="8915458"/>
            <a:ext cx="20185023" cy="2914252"/>
          </a:xfrm>
        </p:spPr>
        <p:txBody>
          <a:bodyPr/>
          <a:lstStyle>
            <a:lvl1pPr marL="0" indent="0">
              <a:buNone/>
              <a:defRPr sz="4607">
                <a:solidFill>
                  <a:schemeClr val="tx1">
                    <a:tint val="75000"/>
                  </a:schemeClr>
                </a:solidFill>
              </a:defRPr>
            </a:lvl1pPr>
            <a:lvl2pPr marL="877595" indent="0">
              <a:buNone/>
              <a:defRPr sz="3839">
                <a:solidFill>
                  <a:schemeClr val="tx1">
                    <a:tint val="75000"/>
                  </a:schemeClr>
                </a:solidFill>
              </a:defRPr>
            </a:lvl2pPr>
            <a:lvl3pPr marL="1755191" indent="0">
              <a:buNone/>
              <a:defRPr sz="3455">
                <a:solidFill>
                  <a:schemeClr val="tx1">
                    <a:tint val="75000"/>
                  </a:schemeClr>
                </a:solidFill>
              </a:defRPr>
            </a:lvl3pPr>
            <a:lvl4pPr marL="2632786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4pPr>
            <a:lvl5pPr marL="3510382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5pPr>
            <a:lvl6pPr marL="4387977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6pPr>
            <a:lvl7pPr marL="5265572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7pPr>
            <a:lvl8pPr marL="6143168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8pPr>
            <a:lvl9pPr marL="7020763" indent="0">
              <a:buNone/>
              <a:defRPr sz="3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951" y="3546446"/>
            <a:ext cx="9946243" cy="84528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7731" y="3546446"/>
            <a:ext cx="9946243" cy="84528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6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999" y="709290"/>
            <a:ext cx="20185023" cy="2575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000" y="3265815"/>
            <a:ext cx="9900533" cy="1600525"/>
          </a:xfrm>
        </p:spPr>
        <p:txBody>
          <a:bodyPr anchor="b"/>
          <a:lstStyle>
            <a:lvl1pPr marL="0" indent="0">
              <a:buNone/>
              <a:defRPr sz="4607" b="1"/>
            </a:lvl1pPr>
            <a:lvl2pPr marL="877595" indent="0">
              <a:buNone/>
              <a:defRPr sz="3839" b="1"/>
            </a:lvl2pPr>
            <a:lvl3pPr marL="1755191" indent="0">
              <a:buNone/>
              <a:defRPr sz="3455" b="1"/>
            </a:lvl3pPr>
            <a:lvl4pPr marL="2632786" indent="0">
              <a:buNone/>
              <a:defRPr sz="3071" b="1"/>
            </a:lvl4pPr>
            <a:lvl5pPr marL="3510382" indent="0">
              <a:buNone/>
              <a:defRPr sz="3071" b="1"/>
            </a:lvl5pPr>
            <a:lvl6pPr marL="4387977" indent="0">
              <a:buNone/>
              <a:defRPr sz="3071" b="1"/>
            </a:lvl6pPr>
            <a:lvl7pPr marL="5265572" indent="0">
              <a:buNone/>
              <a:defRPr sz="3071" b="1"/>
            </a:lvl7pPr>
            <a:lvl8pPr marL="6143168" indent="0">
              <a:buNone/>
              <a:defRPr sz="3071" b="1"/>
            </a:lvl8pPr>
            <a:lvl9pPr marL="7020763" indent="0">
              <a:buNone/>
              <a:defRPr sz="307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2000" y="4866340"/>
            <a:ext cx="9900533" cy="71576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7731" y="3265815"/>
            <a:ext cx="9949291" cy="1600525"/>
          </a:xfrm>
        </p:spPr>
        <p:txBody>
          <a:bodyPr anchor="b"/>
          <a:lstStyle>
            <a:lvl1pPr marL="0" indent="0">
              <a:buNone/>
              <a:defRPr sz="4607" b="1"/>
            </a:lvl1pPr>
            <a:lvl2pPr marL="877595" indent="0">
              <a:buNone/>
              <a:defRPr sz="3839" b="1"/>
            </a:lvl2pPr>
            <a:lvl3pPr marL="1755191" indent="0">
              <a:buNone/>
              <a:defRPr sz="3455" b="1"/>
            </a:lvl3pPr>
            <a:lvl4pPr marL="2632786" indent="0">
              <a:buNone/>
              <a:defRPr sz="3071" b="1"/>
            </a:lvl4pPr>
            <a:lvl5pPr marL="3510382" indent="0">
              <a:buNone/>
              <a:defRPr sz="3071" b="1"/>
            </a:lvl5pPr>
            <a:lvl6pPr marL="4387977" indent="0">
              <a:buNone/>
              <a:defRPr sz="3071" b="1"/>
            </a:lvl6pPr>
            <a:lvl7pPr marL="5265572" indent="0">
              <a:buNone/>
              <a:defRPr sz="3071" b="1"/>
            </a:lvl7pPr>
            <a:lvl8pPr marL="6143168" indent="0">
              <a:buNone/>
              <a:defRPr sz="3071" b="1"/>
            </a:lvl8pPr>
            <a:lvl9pPr marL="7020763" indent="0">
              <a:buNone/>
              <a:defRPr sz="307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7731" y="4866340"/>
            <a:ext cx="9949291" cy="71576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AF1-FC72-41B5-8514-33752DDC80BB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74AE-FA07-484F-966E-F78D0A787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000" y="888153"/>
            <a:ext cx="7548052" cy="3108537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291" y="1918165"/>
            <a:ext cx="11847731" cy="9467468"/>
          </a:xfrm>
        </p:spPr>
        <p:txBody>
          <a:bodyPr/>
          <a:lstStyle>
            <a:lvl1pPr>
              <a:defRPr sz="6142"/>
            </a:lvl1pPr>
            <a:lvl2pPr>
              <a:defRPr sz="5375"/>
            </a:lvl2pPr>
            <a:lvl3pPr>
              <a:defRPr sz="4607"/>
            </a:lvl3pPr>
            <a:lvl4pPr>
              <a:defRPr sz="3839"/>
            </a:lvl4pPr>
            <a:lvl5pPr>
              <a:defRPr sz="3839"/>
            </a:lvl5pPr>
            <a:lvl6pPr>
              <a:defRPr sz="3839"/>
            </a:lvl6pPr>
            <a:lvl7pPr>
              <a:defRPr sz="3839"/>
            </a:lvl7pPr>
            <a:lvl8pPr>
              <a:defRPr sz="3839"/>
            </a:lvl8pPr>
            <a:lvl9pPr>
              <a:defRPr sz="383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000" y="3996690"/>
            <a:ext cx="7548052" cy="7404363"/>
          </a:xfrm>
        </p:spPr>
        <p:txBody>
          <a:bodyPr/>
          <a:lstStyle>
            <a:lvl1pPr marL="0" indent="0">
              <a:buNone/>
              <a:defRPr sz="3071"/>
            </a:lvl1pPr>
            <a:lvl2pPr marL="877595" indent="0">
              <a:buNone/>
              <a:defRPr sz="2687"/>
            </a:lvl2pPr>
            <a:lvl3pPr marL="1755191" indent="0">
              <a:buNone/>
              <a:defRPr sz="2303"/>
            </a:lvl3pPr>
            <a:lvl4pPr marL="2632786" indent="0">
              <a:buNone/>
              <a:defRPr sz="1920"/>
            </a:lvl4pPr>
            <a:lvl5pPr marL="3510382" indent="0">
              <a:buNone/>
              <a:defRPr sz="1920"/>
            </a:lvl5pPr>
            <a:lvl6pPr marL="4387977" indent="0">
              <a:buNone/>
              <a:defRPr sz="1920"/>
            </a:lvl6pPr>
            <a:lvl7pPr marL="5265572" indent="0">
              <a:buNone/>
              <a:defRPr sz="1920"/>
            </a:lvl7pPr>
            <a:lvl8pPr marL="6143168" indent="0">
              <a:buNone/>
              <a:defRPr sz="1920"/>
            </a:lvl8pPr>
            <a:lvl9pPr marL="7020763" indent="0">
              <a:buNone/>
              <a:defRPr sz="19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000" y="888153"/>
            <a:ext cx="7548052" cy="3108537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49291" y="1918165"/>
            <a:ext cx="11847731" cy="9467468"/>
          </a:xfrm>
        </p:spPr>
        <p:txBody>
          <a:bodyPr/>
          <a:lstStyle>
            <a:lvl1pPr marL="0" indent="0">
              <a:buNone/>
              <a:defRPr sz="6142"/>
            </a:lvl1pPr>
            <a:lvl2pPr marL="877595" indent="0">
              <a:buNone/>
              <a:defRPr sz="5375"/>
            </a:lvl2pPr>
            <a:lvl3pPr marL="1755191" indent="0">
              <a:buNone/>
              <a:defRPr sz="4607"/>
            </a:lvl3pPr>
            <a:lvl4pPr marL="2632786" indent="0">
              <a:buNone/>
              <a:defRPr sz="3839"/>
            </a:lvl4pPr>
            <a:lvl5pPr marL="3510382" indent="0">
              <a:buNone/>
              <a:defRPr sz="3839"/>
            </a:lvl5pPr>
            <a:lvl6pPr marL="4387977" indent="0">
              <a:buNone/>
              <a:defRPr sz="3839"/>
            </a:lvl6pPr>
            <a:lvl7pPr marL="5265572" indent="0">
              <a:buNone/>
              <a:defRPr sz="3839"/>
            </a:lvl7pPr>
            <a:lvl8pPr marL="6143168" indent="0">
              <a:buNone/>
              <a:defRPr sz="3839"/>
            </a:lvl8pPr>
            <a:lvl9pPr marL="7020763" indent="0">
              <a:buNone/>
              <a:defRPr sz="383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000" y="3996690"/>
            <a:ext cx="7548052" cy="7404363"/>
          </a:xfrm>
        </p:spPr>
        <p:txBody>
          <a:bodyPr/>
          <a:lstStyle>
            <a:lvl1pPr marL="0" indent="0">
              <a:buNone/>
              <a:defRPr sz="3071"/>
            </a:lvl1pPr>
            <a:lvl2pPr marL="877595" indent="0">
              <a:buNone/>
              <a:defRPr sz="2687"/>
            </a:lvl2pPr>
            <a:lvl3pPr marL="1755191" indent="0">
              <a:buNone/>
              <a:defRPr sz="2303"/>
            </a:lvl3pPr>
            <a:lvl4pPr marL="2632786" indent="0">
              <a:buNone/>
              <a:defRPr sz="1920"/>
            </a:lvl4pPr>
            <a:lvl5pPr marL="3510382" indent="0">
              <a:buNone/>
              <a:defRPr sz="1920"/>
            </a:lvl5pPr>
            <a:lvl6pPr marL="4387977" indent="0">
              <a:buNone/>
              <a:defRPr sz="1920"/>
            </a:lvl6pPr>
            <a:lvl7pPr marL="5265572" indent="0">
              <a:buNone/>
              <a:defRPr sz="1920"/>
            </a:lvl7pPr>
            <a:lvl8pPr marL="6143168" indent="0">
              <a:buNone/>
              <a:defRPr sz="1920"/>
            </a:lvl8pPr>
            <a:lvl9pPr marL="7020763" indent="0">
              <a:buNone/>
              <a:defRPr sz="19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951" y="709290"/>
            <a:ext cx="20185023" cy="257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951" y="3546446"/>
            <a:ext cx="20185023" cy="845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951" y="12347799"/>
            <a:ext cx="5265658" cy="70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2219" y="12347799"/>
            <a:ext cx="7898487" cy="70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8316" y="12347799"/>
            <a:ext cx="5265658" cy="70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AE43EB86-22EA-4A76-BD35-17CB64F6BBE2}" type="slidenum">
              <a:rPr lang="en-US" sz="3900" strike="noStrike" spc="-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xStyles>
    <p:titleStyle>
      <a:lvl1pPr algn="l" defTabSz="1755191" rtl="0" eaLnBrk="1" latinLnBrk="0" hangingPunct="1">
        <a:lnSpc>
          <a:spcPct val="90000"/>
        </a:lnSpc>
        <a:spcBef>
          <a:spcPct val="0"/>
        </a:spcBef>
        <a:buNone/>
        <a:defRPr sz="84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798" indent="-438798" algn="l" defTabSz="1755191" rtl="0" eaLnBrk="1" latinLnBrk="0" hangingPunct="1">
        <a:lnSpc>
          <a:spcPct val="90000"/>
        </a:lnSpc>
        <a:spcBef>
          <a:spcPts val="1920"/>
        </a:spcBef>
        <a:buFont typeface="Arial" panose="020B0604020202020204" pitchFamily="34" charset="0"/>
        <a:buChar char="•"/>
        <a:defRPr sz="5375" kern="1200">
          <a:solidFill>
            <a:schemeClr val="tx1"/>
          </a:solidFill>
          <a:latin typeface="+mn-lt"/>
          <a:ea typeface="+mn-ea"/>
          <a:cs typeface="+mn-cs"/>
        </a:defRPr>
      </a:lvl1pPr>
      <a:lvl2pPr marL="1316393" indent="-438798" algn="l" defTabSz="1755191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4607" kern="1200">
          <a:solidFill>
            <a:schemeClr val="tx1"/>
          </a:solidFill>
          <a:latin typeface="+mn-lt"/>
          <a:ea typeface="+mn-ea"/>
          <a:cs typeface="+mn-cs"/>
        </a:defRPr>
      </a:lvl2pPr>
      <a:lvl3pPr marL="2193989" indent="-438798" algn="l" defTabSz="1755191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3pPr>
      <a:lvl4pPr marL="3071584" indent="-438798" algn="l" defTabSz="1755191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4pPr>
      <a:lvl5pPr marL="3949179" indent="-438798" algn="l" defTabSz="1755191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5pPr>
      <a:lvl6pPr marL="4826775" indent="-438798" algn="l" defTabSz="1755191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6pPr>
      <a:lvl7pPr marL="5704370" indent="-438798" algn="l" defTabSz="1755191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7pPr>
      <a:lvl8pPr marL="6581966" indent="-438798" algn="l" defTabSz="1755191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8pPr>
      <a:lvl9pPr marL="7459561" indent="-438798" algn="l" defTabSz="1755191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1pPr>
      <a:lvl2pPr marL="877595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2pPr>
      <a:lvl3pPr marL="1755191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3pPr>
      <a:lvl4pPr marL="2632786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4pPr>
      <a:lvl5pPr marL="3510382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5pPr>
      <a:lvl6pPr marL="4387977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6pPr>
      <a:lvl7pPr marL="5265572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7pPr>
      <a:lvl8pPr marL="6143168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8pPr>
      <a:lvl9pPr marL="7020763" algn="l" defTabSz="1755191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21" cy="699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58920" indent="-358560">
              <a:lnSpc>
                <a:spcPct val="100000"/>
              </a:lnSpc>
            </a:pPr>
            <a:r>
              <a:rPr lang="en-GB" sz="5828" b="1" strike="noStrike" spc="-2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Kliknite a upravte magisterský titul štýl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921" cy="699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921" cy="699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921" cy="699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8847164-33F4-461A-A4B1-35809E768947}" type="slidenum">
              <a:rPr lang="en-US" sz="14764" b="1" strike="noStrike" spc="-2">
                <a:solidFill>
                  <a:srgbClr val="FFD62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1170146" y="3116929"/>
            <a:ext cx="21061711" cy="7726235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4662" i="1" spc="-2">
                <a:latin typeface="Arial"/>
              </a:rPr>
              <a:t>Click to edit the outline text format</a:t>
            </a:r>
            <a:endParaRPr/>
          </a:p>
          <a:p>
            <a:pPr marL="1678406" lvl="1" indent="-629402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2720" spc="-2">
                <a:latin typeface="Arial"/>
              </a:rPr>
              <a:t>Second Outline Level</a:t>
            </a:r>
            <a:endParaRPr/>
          </a:p>
          <a:p>
            <a:pPr marL="2517610" lvl="2" indent="-559469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885" spc="-2">
                <a:latin typeface="Arial"/>
              </a:rPr>
              <a:t>Third Outline Level</a:t>
            </a:r>
            <a:endParaRPr/>
          </a:p>
          <a:p>
            <a:pPr marL="3356813" lvl="3" indent="-419602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3885" spc="-2">
                <a:latin typeface="Arial"/>
              </a:rPr>
              <a:t>Fourth Outline Level</a:t>
            </a:r>
            <a:endParaRPr/>
          </a:p>
          <a:p>
            <a:pPr marL="4196016" lvl="4" indent="-419602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885" spc="-2">
                <a:latin typeface="Arial"/>
              </a:rPr>
              <a:t>Fifth Outline Level</a:t>
            </a:r>
            <a:endParaRPr/>
          </a:p>
          <a:p>
            <a:pPr marL="5035219" lvl="5" indent="-419602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885" spc="-2">
                <a:latin typeface="Arial"/>
              </a:rPr>
              <a:t>Sixth Outline Level</a:t>
            </a:r>
            <a:endParaRPr/>
          </a:p>
          <a:p>
            <a:pPr marL="5874422" lvl="6" indent="-419602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885" spc="-2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186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marL="697238" indent="-696539" algn="l" defTabSz="1776313" rtl="0" eaLnBrk="1" latinLnBrk="0" hangingPunct="1">
        <a:lnSpc>
          <a:spcPct val="100000"/>
        </a:lnSpc>
        <a:spcBef>
          <a:spcPct val="0"/>
        </a:spcBef>
        <a:buNone/>
        <a:defRPr sz="8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39203" indent="-629402" algn="l" defTabSz="1776313" rtl="0" eaLnBrk="1" latinLnBrk="0" hangingPunct="1">
        <a:lnSpc>
          <a:spcPct val="90000"/>
        </a:lnSpc>
        <a:spcBef>
          <a:spcPts val="1943"/>
        </a:spcBef>
        <a:buClr>
          <a:srgbClr val="FFFFFF"/>
        </a:buClr>
        <a:buSzPct val="45000"/>
        <a:buFont typeface="StarSymbol"/>
        <a:buChar char=""/>
        <a:defRPr sz="5439" kern="1200">
          <a:solidFill>
            <a:schemeClr val="tx1"/>
          </a:solidFill>
          <a:latin typeface="+mn-lt"/>
          <a:ea typeface="+mn-ea"/>
          <a:cs typeface="+mn-cs"/>
        </a:defRPr>
      </a:lvl1pPr>
      <a:lvl2pPr marL="1332235" indent="-444078" algn="l" defTabSz="177631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4662" kern="1200">
          <a:solidFill>
            <a:schemeClr val="tx1"/>
          </a:solidFill>
          <a:latin typeface="+mn-lt"/>
          <a:ea typeface="+mn-ea"/>
          <a:cs typeface="+mn-cs"/>
        </a:defRPr>
      </a:lvl2pPr>
      <a:lvl3pPr marL="2220392" indent="-444078" algn="l" defTabSz="177631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885" kern="1200">
          <a:solidFill>
            <a:schemeClr val="tx1"/>
          </a:solidFill>
          <a:latin typeface="+mn-lt"/>
          <a:ea typeface="+mn-ea"/>
          <a:cs typeface="+mn-cs"/>
        </a:defRPr>
      </a:lvl3pPr>
      <a:lvl4pPr marL="3108549" indent="-444078" algn="l" defTabSz="177631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7" kern="1200">
          <a:solidFill>
            <a:schemeClr val="tx1"/>
          </a:solidFill>
          <a:latin typeface="+mn-lt"/>
          <a:ea typeface="+mn-ea"/>
          <a:cs typeface="+mn-cs"/>
        </a:defRPr>
      </a:lvl4pPr>
      <a:lvl5pPr marL="3996705" indent="-444078" algn="l" defTabSz="177631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7" kern="1200">
          <a:solidFill>
            <a:schemeClr val="tx1"/>
          </a:solidFill>
          <a:latin typeface="+mn-lt"/>
          <a:ea typeface="+mn-ea"/>
          <a:cs typeface="+mn-cs"/>
        </a:defRPr>
      </a:lvl5pPr>
      <a:lvl6pPr marL="4884862" indent="-444078" algn="l" defTabSz="177631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7" kern="1200">
          <a:solidFill>
            <a:schemeClr val="tx1"/>
          </a:solidFill>
          <a:latin typeface="+mn-lt"/>
          <a:ea typeface="+mn-ea"/>
          <a:cs typeface="+mn-cs"/>
        </a:defRPr>
      </a:lvl6pPr>
      <a:lvl7pPr marL="5773019" indent="-444078" algn="l" defTabSz="177631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7" kern="1200">
          <a:solidFill>
            <a:schemeClr val="tx1"/>
          </a:solidFill>
          <a:latin typeface="+mn-lt"/>
          <a:ea typeface="+mn-ea"/>
          <a:cs typeface="+mn-cs"/>
        </a:defRPr>
      </a:lvl7pPr>
      <a:lvl8pPr marL="6661175" indent="-444078" algn="l" defTabSz="177631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7" kern="1200">
          <a:solidFill>
            <a:schemeClr val="tx1"/>
          </a:solidFill>
          <a:latin typeface="+mn-lt"/>
          <a:ea typeface="+mn-ea"/>
          <a:cs typeface="+mn-cs"/>
        </a:defRPr>
      </a:lvl8pPr>
      <a:lvl9pPr marL="7549332" indent="-444078" algn="l" defTabSz="177631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1pPr>
      <a:lvl2pPr marL="888157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2pPr>
      <a:lvl3pPr marL="1776313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3pPr>
      <a:lvl4pPr marL="2664470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4pPr>
      <a:lvl5pPr marL="3552627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5pPr>
      <a:lvl6pPr marL="4440784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6pPr>
      <a:lvl7pPr marL="5328940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7pPr>
      <a:lvl8pPr marL="6217097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8pPr>
      <a:lvl9pPr marL="7105254" algn="l" defTabSz="1776313" rtl="0" eaLnBrk="1" latinLnBrk="0" hangingPunct="1">
        <a:defRPr sz="34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23402520" cy="4841640"/>
          </a:xfrm>
          <a:prstGeom prst="rect">
            <a:avLst/>
          </a:prstGeom>
          <a:ln>
            <a:noFill/>
          </a:ln>
        </p:spPr>
      </p:pic>
      <p:sp>
        <p:nvSpPr>
          <p:cNvPr id="278" name="CustomShape 1"/>
          <p:cNvSpPr/>
          <p:nvPr/>
        </p:nvSpPr>
        <p:spPr>
          <a:xfrm>
            <a:off x="1073880" y="3443760"/>
            <a:ext cx="21377880" cy="54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>
              <a:lnSpc>
                <a:spcPct val="100000"/>
              </a:lnSpc>
            </a:pPr>
            <a:r>
              <a:rPr lang="en-US" sz="5500" strike="noStrike" spc="-1" baseline="30000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MODERNIZÁCIA, ZJEDNODUŠENIE, </a:t>
            </a:r>
            <a:r>
              <a:rPr lang="sk-SK" sz="5500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LEP</a:t>
            </a:r>
            <a:r>
              <a:rPr lang="en-US" sz="5500" strike="noStrike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Š</a:t>
            </a:r>
            <a:r>
              <a:rPr lang="sk-SK" sz="5500" strike="noStrike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</a:t>
            </a:r>
            <a:r>
              <a:rPr lang="en-US" sz="5500" strike="noStrike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ZACIELENIE</a:t>
            </a:r>
            <a:r>
              <a:rPr lang="sk-SK" sz="5500" strike="noStrike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</a:t>
            </a:r>
            <a:r>
              <a:rPr lang="en-US" sz="5500" strike="noStrike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5500" strike="noStrike" spc="-1" baseline="30000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FLEXIBILITA </a:t>
            </a:r>
            <a:r>
              <a:rPr lang="sk-SK" sz="5500" strike="noStrike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5500" strike="noStrike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EFEKT</a:t>
            </a:r>
            <a:r>
              <a:rPr lang="sk-SK" sz="5500" strike="noStrike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IVITA</a:t>
            </a:r>
            <a:r>
              <a:rPr lang="en-US" sz="5500" strike="noStrike" spc="-1" baseline="30000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pic>
        <p:nvPicPr>
          <p:cNvPr id="279" name="Picture 3"/>
          <p:cNvPicPr/>
          <p:nvPr/>
        </p:nvPicPr>
        <p:blipFill>
          <a:blip r:embed="rId3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  <p:pic>
        <p:nvPicPr>
          <p:cNvPr id="280" name="Picture 2"/>
          <p:cNvPicPr/>
          <p:nvPr/>
        </p:nvPicPr>
        <p:blipFill>
          <a:blip r:embed="rId4"/>
          <a:stretch/>
        </p:blipFill>
        <p:spPr>
          <a:xfrm>
            <a:off x="1050840" y="6554520"/>
            <a:ext cx="1619280" cy="1505160"/>
          </a:xfrm>
          <a:prstGeom prst="rect">
            <a:avLst/>
          </a:prstGeom>
          <a:ln>
            <a:noFill/>
          </a:ln>
        </p:spPr>
      </p:pic>
      <p:sp>
        <p:nvSpPr>
          <p:cNvPr id="281" name="CustomShape 2"/>
          <p:cNvSpPr/>
          <p:nvPr/>
        </p:nvSpPr>
        <p:spPr>
          <a:xfrm>
            <a:off x="1073880" y="1712880"/>
            <a:ext cx="1394460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>
              <a:lnSpc>
                <a:spcPct val="100000"/>
              </a:lnSpc>
            </a:pPr>
            <a:r>
              <a:rPr lang="en-US" sz="13800" strike="noStrike" spc="-1" baseline="30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Spoločná</a:t>
            </a:r>
            <a:r>
              <a:rPr lang="en-US" sz="1380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13800" strike="noStrike" spc="-1" baseline="30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poľnohospodárska</a:t>
            </a:r>
            <a:r>
              <a:rPr lang="en-US" sz="1380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13800" strike="noStrike" spc="-1" baseline="30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politika</a:t>
            </a:r>
            <a:r>
              <a:rPr lang="en-US" sz="1380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13800" strike="noStrike" spc="-1" baseline="30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po</a:t>
            </a:r>
            <a:r>
              <a:rPr lang="en-US" sz="1380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13800" strike="noStrike" spc="-1" baseline="30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roku</a:t>
            </a:r>
            <a:r>
              <a:rPr lang="en-US" sz="1380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2020</a:t>
            </a:r>
            <a:endParaRPr dirty="0"/>
          </a:p>
        </p:txBody>
      </p:sp>
      <p:sp>
        <p:nvSpPr>
          <p:cNvPr id="282" name="CustomShape 3"/>
          <p:cNvSpPr/>
          <p:nvPr/>
        </p:nvSpPr>
        <p:spPr>
          <a:xfrm>
            <a:off x="2557080" y="6571080"/>
            <a:ext cx="995148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>
              <a:lnSpc>
                <a:spcPct val="100000"/>
              </a:lnSpc>
            </a:pPr>
            <a:r>
              <a:rPr lang="en-US" sz="5400" strike="noStrike" spc="-1" dirty="0" smtClean="0">
                <a:solidFill>
                  <a:srgbClr val="BAB731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SILNÝ ROZPOČET PRE</a:t>
            </a:r>
            <a:r>
              <a:rPr lang="sk-SK" sz="5400" strike="noStrike" spc="-1" dirty="0" smtClean="0">
                <a:solidFill>
                  <a:srgbClr val="BAB731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5400" strike="noStrike" spc="-1" dirty="0" smtClean="0">
                <a:solidFill>
                  <a:srgbClr val="BAB731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SILNÚ </a:t>
            </a:r>
            <a:r>
              <a:rPr lang="en-US" sz="5400" strike="noStrike" spc="-1" dirty="0">
                <a:solidFill>
                  <a:srgbClr val="BAB731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SPP</a:t>
            </a:r>
            <a:r>
              <a:rPr lang="en-US" sz="6400" strike="noStrike" spc="-1" baseline="30000" dirty="0">
                <a:solidFill>
                  <a:srgbClr val="BAB731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
</a:t>
            </a:r>
            <a:endParaRPr dirty="0"/>
          </a:p>
        </p:txBody>
      </p:sp>
      <p:sp>
        <p:nvSpPr>
          <p:cNvPr id="283" name="CustomShape 4"/>
          <p:cNvSpPr/>
          <p:nvPr/>
        </p:nvSpPr>
        <p:spPr>
          <a:xfrm>
            <a:off x="1073880" y="2788200"/>
            <a:ext cx="1394460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5"/>
          <p:cNvSpPr/>
          <p:nvPr/>
        </p:nvSpPr>
        <p:spPr>
          <a:xfrm>
            <a:off x="1420560" y="11746440"/>
            <a:ext cx="3462120" cy="6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sk-SK" sz="3900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Dušan Chrenek, Európska komisia							Nitra, 14. júna 2018				</a:t>
            </a:r>
            <a:endParaRPr dirty="0"/>
          </a:p>
        </p:txBody>
      </p:sp>
      <p:pic>
        <p:nvPicPr>
          <p:cNvPr id="285" name="Picture 2"/>
          <p:cNvPicPr/>
          <p:nvPr/>
        </p:nvPicPr>
        <p:blipFill>
          <a:blip r:embed="rId5"/>
          <a:stretch/>
        </p:blipFill>
        <p:spPr>
          <a:xfrm>
            <a:off x="8245080" y="7247520"/>
            <a:ext cx="12892320" cy="330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1170000" y="817200"/>
            <a:ext cx="2099124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060200" indent="-1059840" algn="ctr">
              <a:lnSpc>
                <a:spcPct val="100000"/>
              </a:lnSpc>
              <a:buClr>
                <a:srgbClr val="FFFFFF"/>
              </a:buClr>
              <a:buFont typeface="StarSymbol"/>
              <a:buChar char=""/>
            </a:pP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SPRAVODLIVEJŠ</a:t>
            </a:r>
            <a:r>
              <a:rPr lang="sk-SK" sz="6000" b="1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IE </a:t>
            </a: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A CIELENEJŠ</a:t>
            </a:r>
            <a:r>
              <a:rPr lang="sk-SK" sz="6000" b="1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IE </a:t>
            </a: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ROZDELEN</a:t>
            </a:r>
            <a:r>
              <a:rPr lang="sk-SK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IE PODPORY</a:t>
            </a:r>
            <a:endParaRPr dirty="0"/>
          </a:p>
        </p:txBody>
      </p:sp>
      <p:sp>
        <p:nvSpPr>
          <p:cNvPr id="454" name="CustomShape 2"/>
          <p:cNvSpPr/>
          <p:nvPr/>
        </p:nvSpPr>
        <p:spPr>
          <a:xfrm>
            <a:off x="900360" y="1911960"/>
            <a:ext cx="21746160" cy="1016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20000"/>
              </a:lnSpc>
            </a:pPr>
            <a:endParaRPr dirty="0"/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Základná podpora (možnosť rôznej platby podľa sociálno</a:t>
            </a:r>
            <a:r>
              <a:rPr lang="sk-SK" sz="3200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-ekonomických podmienok)</a:t>
            </a:r>
            <a:endParaRPr lang="sk-SK" sz="3200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Režimy</a:t>
            </a:r>
            <a:r>
              <a:rPr lang="sk-SK" sz="3200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3200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 záujme klímy a životného prostredia – ekologické režimy</a:t>
            </a:r>
            <a:endParaRPr lang="sk-SK" sz="3200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Komplementárna </a:t>
            </a:r>
            <a:r>
              <a:rPr lang="en-US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redistributívn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r>
              <a:rPr lang="en-US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platb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- </a:t>
            </a:r>
            <a:r>
              <a:rPr lang="en-US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posun</a:t>
            </a:r>
            <a:r>
              <a:rPr lang="en-US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od </a:t>
            </a:r>
            <a:r>
              <a:rPr lang="en-US" sz="32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väčších</a:t>
            </a:r>
            <a:r>
              <a:rPr lang="en-US" sz="32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 </a:t>
            </a:r>
            <a:r>
              <a:rPr lang="en-US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malý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 </a:t>
            </a:r>
            <a:r>
              <a:rPr lang="en-US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stredný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 </a:t>
            </a:r>
            <a:r>
              <a:rPr lang="en-US" sz="3200" i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poľnohospodársky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 </a:t>
            </a:r>
            <a:r>
              <a:rPr lang="en-US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podniko</a:t>
            </a:r>
            <a:r>
              <a:rPr lang="sk-SK" sz="3200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</a:t>
            </a:r>
            <a:endParaRPr dirty="0"/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Komplementárna </a:t>
            </a:r>
            <a:r>
              <a:rPr lang="en-US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r>
              <a:rPr lang="en-US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príjmu</a:t>
            </a:r>
            <a:r>
              <a:rPr lang="en-US" sz="32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pre </a:t>
            </a:r>
            <a:r>
              <a:rPr lang="en-US" sz="32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mladých</a:t>
            </a:r>
            <a:r>
              <a:rPr lang="en-US" sz="32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poľnohospodárov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– 2% (55 mil.)</a:t>
            </a:r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Viazané platby (max. 10%+2% na bielkovinové plodiny) </a:t>
            </a:r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Možnosť paušálnej platby pre drobných farmárov</a:t>
            </a:r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Zníženie všetkých priamych platieb presahujúcich 60 000 EUR a </a:t>
            </a:r>
            <a:r>
              <a:rPr lang="sk-SK" sz="32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stropovanie</a:t>
            </a:r>
            <a:r>
              <a:rPr lang="sk-SK" sz="32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na úrovni 100 000 EU, so zohľadnením miezd a odvodov</a:t>
            </a:r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endParaRPr lang="sk-SK" sz="3200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Vyrovnávanie </a:t>
            </a:r>
            <a:r>
              <a:rPr lang="en-US" sz="32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podpory</a:t>
            </a:r>
            <a:r>
              <a:rPr lang="en-US" sz="32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</a:t>
            </a:r>
            <a:r>
              <a:rPr lang="en-US" sz="32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rámci</a:t>
            </a:r>
            <a:r>
              <a:rPr lang="en-US" sz="32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členských</a:t>
            </a:r>
            <a:r>
              <a:rPr lang="en-US" sz="32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štátov</a:t>
            </a:r>
            <a:r>
              <a:rPr lang="en-US" sz="32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</a:t>
            </a:r>
            <a:endParaRPr dirty="0"/>
          </a:p>
          <a:p>
            <a:pPr marL="2297160" lvl="1" indent="-883080">
              <a:lnSpc>
                <a:spcPct val="12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žiadne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platobné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nároky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s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hodnotou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&lt; 75 %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priemeru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(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najneskôr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do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roku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2026)</a:t>
            </a:r>
            <a:endParaRPr dirty="0"/>
          </a:p>
          <a:p>
            <a:pPr marL="2297160" lvl="1" indent="-883080">
              <a:lnSpc>
                <a:spcPct val="12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maximum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nárok</a:t>
            </a: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 marL="1060200" indent="-1059840">
              <a:lnSpc>
                <a:spcPct val="120000"/>
              </a:lnSpc>
              <a:buClr>
                <a:srgbClr val="BBB831"/>
              </a:buClr>
              <a:buFont typeface="Wingdings" charset="2"/>
              <a:buChar char=""/>
            </a:pPr>
            <a:r>
              <a:rPr lang="sk-SK" sz="32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Vyrovnávanie podpory </a:t>
            </a:r>
            <a:r>
              <a:rPr lang="en-US" sz="32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medzi</a:t>
            </a:r>
            <a:r>
              <a:rPr lang="en-US" sz="32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členskými</a:t>
            </a:r>
            <a:r>
              <a:rPr lang="en-US" sz="32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štátmi</a:t>
            </a:r>
            <a:r>
              <a:rPr lang="en-US" sz="32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</a:t>
            </a:r>
            <a:endParaRPr dirty="0"/>
          </a:p>
          <a:p>
            <a:pPr marL="2297160" lvl="1" indent="-883080">
              <a:lnSpc>
                <a:spcPct val="12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všetky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členské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štáty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s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priamymi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platbami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pod 90 %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priemeru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EÚ-27,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rozdiel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medzi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súčasnou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výškou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ich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priamych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platieb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90 %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priemeru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bude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znížený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polovicu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priebehu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6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rokov</a:t>
            </a:r>
            <a:endParaRPr dirty="0"/>
          </a:p>
        </p:txBody>
      </p:sp>
      <p:sp>
        <p:nvSpPr>
          <p:cNvPr id="455" name="CustomShape 3"/>
          <p:cNvSpPr/>
          <p:nvPr/>
        </p:nvSpPr>
        <p:spPr>
          <a:xfrm>
            <a:off x="1096416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7C2F6FA6-303E-4A41-8E4C-29729E90C04F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10</a:t>
            </a:fld>
            <a:endParaRPr/>
          </a:p>
        </p:txBody>
      </p:sp>
      <p:pic>
        <p:nvPicPr>
          <p:cNvPr id="456" name="Picture 3"/>
          <p:cNvPicPr/>
          <p:nvPr/>
        </p:nvPicPr>
        <p:blipFill>
          <a:blip r:embed="rId3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  <p:pic>
        <p:nvPicPr>
          <p:cNvPr id="457" name="Picture 8"/>
          <p:cNvPicPr/>
          <p:nvPr/>
        </p:nvPicPr>
        <p:blipFill>
          <a:blip r:embed="rId4"/>
          <a:stretch/>
        </p:blipFill>
        <p:spPr>
          <a:xfrm>
            <a:off x="248760" y="671760"/>
            <a:ext cx="1842480" cy="139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1096416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D3CC8BE7-D57A-46E2-B975-0580B70B25F0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11</a:t>
            </a:fld>
            <a:endParaRPr/>
          </a:p>
        </p:txBody>
      </p:sp>
      <p:sp>
        <p:nvSpPr>
          <p:cNvPr id="335" name="CustomShape 2"/>
          <p:cNvSpPr/>
          <p:nvPr/>
        </p:nvSpPr>
        <p:spPr>
          <a:xfrm>
            <a:off x="2481840" y="756360"/>
            <a:ext cx="19444320" cy="157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720" algn="ctr">
              <a:lnSpc>
                <a:spcPct val="100000"/>
              </a:lnSpc>
            </a:pPr>
            <a:r>
              <a:rPr lang="sk-SK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VYROVNÁVANIE </a:t>
            </a: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PRIAMYCH </a:t>
            </a:r>
            <a:r>
              <a:rPr lang="en-US" sz="6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PLATIEB (2027)</a:t>
            </a:r>
            <a:endParaRPr dirty="0"/>
          </a:p>
        </p:txBody>
      </p:sp>
      <p:sp>
        <p:nvSpPr>
          <p:cNvPr id="336" name="CustomShape 3"/>
          <p:cNvSpPr/>
          <p:nvPr/>
        </p:nvSpPr>
        <p:spPr>
          <a:xfrm>
            <a:off x="1938600" y="11171520"/>
            <a:ext cx="19339560" cy="7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337" name="Picture 3"/>
          <p:cNvPicPr/>
          <p:nvPr/>
        </p:nvPicPr>
        <p:blipFill>
          <a:blip r:embed="rId2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  <p:graphicFrame>
        <p:nvGraphicFramePr>
          <p:cNvPr id="338" name="Chart 19"/>
          <p:cNvGraphicFramePr/>
          <p:nvPr/>
        </p:nvGraphicFramePr>
        <p:xfrm>
          <a:off x="1620360" y="2333160"/>
          <a:ext cx="19657800" cy="900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9" name="Picture 20"/>
          <p:cNvPicPr/>
          <p:nvPr/>
        </p:nvPicPr>
        <p:blipFill>
          <a:blip r:embed="rId4"/>
          <a:stretch/>
        </p:blipFill>
        <p:spPr>
          <a:xfrm>
            <a:off x="500400" y="825840"/>
            <a:ext cx="1437840" cy="1437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3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0" y="635431"/>
            <a:ext cx="19799640" cy="2123268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4760" rIns="209880" bIns="104760" anchor="ctr"/>
          <a:lstStyle/>
          <a:p>
            <a:pPr marL="1413360">
              <a:lnSpc>
                <a:spcPct val="100000"/>
              </a:lnSpc>
            </a:pPr>
            <a:r>
              <a:rPr lang="sk-SK" sz="4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				Priame platby v EÚ v roku 2016</a:t>
            </a:r>
            <a:endParaRPr lang="sk-SK" sz="4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13360">
              <a:lnSpc>
                <a:spcPct val="100000"/>
              </a:lnSpc>
            </a:pPr>
            <a:endParaRPr sz="4000" dirty="0"/>
          </a:p>
        </p:txBody>
      </p:sp>
      <p:sp>
        <p:nvSpPr>
          <p:cNvPr id="320" name="CustomShape 2"/>
          <p:cNvSpPr/>
          <p:nvPr/>
        </p:nvSpPr>
        <p:spPr>
          <a:xfrm>
            <a:off x="1096884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97CED1BB-5902-411C-AEE3-8CEABCDE06EC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12</a:t>
            </a:fld>
            <a:endParaRPr/>
          </a:p>
        </p:txBody>
      </p:sp>
      <p:pic>
        <p:nvPicPr>
          <p:cNvPr id="4" name="Picture 1"/>
          <p:cNvPicPr/>
          <p:nvPr/>
        </p:nvPicPr>
        <p:blipFill>
          <a:blip r:embed="rId3"/>
          <a:stretch/>
        </p:blipFill>
        <p:spPr>
          <a:xfrm>
            <a:off x="1" y="2758698"/>
            <a:ext cx="19799640" cy="91995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6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5602654"/>
              </p:ext>
            </p:extLst>
          </p:nvPr>
        </p:nvGraphicFramePr>
        <p:xfrm>
          <a:off x="2839453" y="3545305"/>
          <a:ext cx="16548927" cy="699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748463" y="-438015"/>
            <a:ext cx="11245516" cy="36619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4800" b="1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4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48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Rozdelenie </a:t>
            </a:r>
            <a:r>
              <a:rPr lang="sk-SK" sz="4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priamych platieb podľa typu podniku</a:t>
            </a:r>
            <a:endParaRPr lang="en-GB" sz="480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-1485899" y="817200"/>
            <a:ext cx="29113842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6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n-US" sz="6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BBB83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EC Square Sans Pro Medium"/>
                <a:ea typeface="+mn-ea"/>
                <a:cs typeface="+mn-cs"/>
              </a:rPr>
              <a:t>P</a:t>
            </a:r>
            <a:r>
              <a:rPr kumimoji="0" lang="sk-SK" sz="6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BBB83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EC Square Sans Pro Medium"/>
                <a:ea typeface="+mn-ea"/>
                <a:cs typeface="+mn-cs"/>
              </a:rPr>
              <a:t>RÍKLADY STROPOVANIA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900360" y="1911960"/>
            <a:ext cx="21975138" cy="1109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1" u="none" strike="noStrike" kern="1200" cap="none" spc="-1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>
                <a:solidFill>
                  <a:srgbClr val="FFFFFF"/>
                </a:solidFill>
              </a:uFill>
              <a:latin typeface="Verdana"/>
              <a:ea typeface="+mn-ea"/>
              <a:cs typeface="+mn-cs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1096416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8BDB5-FA65-4175-8435-BC2240D04EC4}" type="slidenum">
              <a:rPr kumimoji="0" lang="en-US" sz="23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3" name="Picture 3"/>
          <p:cNvPicPr/>
          <p:nvPr/>
        </p:nvPicPr>
        <p:blipFill>
          <a:blip r:embed="rId3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88928"/>
              </p:ext>
            </p:extLst>
          </p:nvPr>
        </p:nvGraphicFramePr>
        <p:xfrm>
          <a:off x="3151414" y="3020786"/>
          <a:ext cx="16589830" cy="7494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6895">
                  <a:extLst>
                    <a:ext uri="{9D8B030D-6E8A-4147-A177-3AD203B41FA5}">
                      <a16:colId xmlns="" xmlns:a16="http://schemas.microsoft.com/office/drawing/2014/main" val="1924024763"/>
                    </a:ext>
                  </a:extLst>
                </a:gridCol>
                <a:gridCol w="3316895">
                  <a:extLst>
                    <a:ext uri="{9D8B030D-6E8A-4147-A177-3AD203B41FA5}">
                      <a16:colId xmlns="" xmlns:a16="http://schemas.microsoft.com/office/drawing/2014/main" val="1881130579"/>
                    </a:ext>
                  </a:extLst>
                </a:gridCol>
                <a:gridCol w="3318680">
                  <a:extLst>
                    <a:ext uri="{9D8B030D-6E8A-4147-A177-3AD203B41FA5}">
                      <a16:colId xmlns="" xmlns:a16="http://schemas.microsoft.com/office/drawing/2014/main" val="535901817"/>
                    </a:ext>
                  </a:extLst>
                </a:gridCol>
                <a:gridCol w="3318680">
                  <a:extLst>
                    <a:ext uri="{9D8B030D-6E8A-4147-A177-3AD203B41FA5}">
                      <a16:colId xmlns="" xmlns:a16="http://schemas.microsoft.com/office/drawing/2014/main" val="962500282"/>
                    </a:ext>
                  </a:extLst>
                </a:gridCol>
                <a:gridCol w="3318680">
                  <a:extLst>
                    <a:ext uri="{9D8B030D-6E8A-4147-A177-3AD203B41FA5}">
                      <a16:colId xmlns="" xmlns:a16="http://schemas.microsoft.com/office/drawing/2014/main" val="3750589898"/>
                    </a:ext>
                  </a:extLst>
                </a:gridCol>
              </a:tblGrid>
              <a:tr h="1665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 dirty="0">
                          <a:effectLst/>
                        </a:rPr>
                        <a:t>Typ podniku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Výmera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Počet zamestnancov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Dotácie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Zníženie platieb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39644038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Veľký, aktívny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2500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1 000 000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7013935"/>
                  </a:ext>
                </a:extLst>
              </a:tr>
              <a:tr h="1665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Veľký, stredne aktívny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1600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450 000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37322295"/>
                  </a:ext>
                </a:extLst>
              </a:tr>
              <a:tr h="1665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Veľký, málo aktívny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1100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 dirty="0" smtClean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250 000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 dirty="0" smtClean="0">
                          <a:effectLst/>
                        </a:rPr>
                        <a:t>128 </a:t>
                      </a:r>
                      <a:r>
                        <a:rPr lang="sk-SK" sz="2200" dirty="0">
                          <a:effectLst/>
                        </a:rPr>
                        <a:t>750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5969381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Stredný, aktívny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180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200 000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1866886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Malý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>
                          <a:effectLst/>
                        </a:rPr>
                        <a:t>20 000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2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9079492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51888" y="5073650"/>
            <a:ext cx="4619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5419351" y="5179962"/>
            <a:ext cx="5370181" cy="5370181"/>
          </a:xfrm>
          <a:prstGeom prst="ellipse">
            <a:avLst/>
          </a:prstGeom>
          <a:solidFill>
            <a:srgbClr val="0E4194"/>
          </a:solidFill>
          <a:ln>
            <a:noFill/>
          </a:ln>
          <a:effectLst>
            <a:outerShdw dist="1908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67" tIns="34267" rIns="34267" bIns="34267" anchor="ctr"/>
          <a:lstStyle/>
          <a:p>
            <a:pPr algn="ctr" defTabSz="1776313">
              <a:lnSpc>
                <a:spcPct val="90000"/>
              </a:lnSpc>
            </a:pPr>
            <a:r>
              <a:rPr lang="en-US" sz="2720" spc="-2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 </a:t>
            </a:r>
            <a:r>
              <a:rPr lang="sk-SK" sz="2720" spc="-2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š</a:t>
            </a:r>
            <a:r>
              <a:rPr lang="sk-SK" sz="2720" spc="-2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irokých opatrení, ktoré si bližšie zadefinujú členské krajiny</a:t>
            </a:r>
            <a:endParaRPr sz="3497" dirty="0">
              <a:solidFill>
                <a:prstClr val="black"/>
              </a:solidFill>
              <a:latin typeface="Arial"/>
            </a:endParaRPr>
          </a:p>
          <a:p>
            <a:pPr algn="ctr" defTabSz="1776313">
              <a:lnSpc>
                <a:spcPct val="90000"/>
              </a:lnSpc>
            </a:pPr>
            <a:r>
              <a:rPr lang="en-US" sz="2137" spc="-2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2137" spc="-2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nahrádza</a:t>
            </a:r>
            <a:r>
              <a:rPr lang="sk-SK" sz="2137" spc="-2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jú</a:t>
            </a:r>
            <a:r>
              <a:rPr lang="en-US" sz="2137" spc="-2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137" spc="-2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približne</a:t>
            </a:r>
            <a:r>
              <a:rPr lang="en-US" sz="2137" spc="-2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70 </a:t>
            </a:r>
            <a:r>
              <a:rPr lang="sk-SK" sz="2137" spc="-2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súčasných </a:t>
            </a:r>
            <a:r>
              <a:rPr lang="en-US" sz="2137" spc="-2" dirty="0" err="1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opatrení</a:t>
            </a:r>
            <a:r>
              <a:rPr lang="en-US" sz="2137" spc="-2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137" spc="-2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n-US" sz="2137" spc="-2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podopatrení</a:t>
            </a:r>
            <a:r>
              <a:rPr lang="en-US" sz="2137" spc="-2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6625389" y="3025316"/>
            <a:ext cx="2821423" cy="2684741"/>
          </a:xfrm>
          <a:prstGeom prst="ellipse">
            <a:avLst/>
          </a:prstGeom>
          <a:solidFill>
            <a:srgbClr val="BBB831">
              <a:alpha val="5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274" tIns="27274" rIns="27274" bIns="27274" anchor="ctr"/>
          <a:lstStyle/>
          <a:p>
            <a:pPr algn="ctr" defTabSz="1776313">
              <a:lnSpc>
                <a:spcPct val="90000"/>
              </a:lnSpc>
            </a:pPr>
            <a:r>
              <a:rPr lang="sk-SK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</a:t>
            </a:r>
            <a:r>
              <a:rPr lang="sk-SK" sz="2040" b="1" spc="-2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nevýhodnenia </a:t>
            </a:r>
            <a:r>
              <a:rPr lang="en-US" sz="2040" b="1" spc="-2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vyplývajúce</a:t>
            </a:r>
            <a:r>
              <a:rPr lang="en-US" sz="2040" b="1" spc="-2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 </a:t>
            </a: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určitých</a:t>
            </a:r>
            <a:r>
              <a:rPr lang="en-US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povinných</a:t>
            </a:r>
            <a:r>
              <a:rPr lang="en-US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požiadaviek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82" name="CustomShape 3"/>
          <p:cNvSpPr/>
          <p:nvPr/>
        </p:nvSpPr>
        <p:spPr>
          <a:xfrm>
            <a:off x="9234913" y="4049839"/>
            <a:ext cx="2684741" cy="2684741"/>
          </a:xfrm>
          <a:prstGeom prst="ellipse">
            <a:avLst/>
          </a:prstGeom>
          <a:solidFill>
            <a:srgbClr val="BBB831">
              <a:alpha val="5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274" tIns="27274" rIns="27274" bIns="27274" anchor="ctr"/>
          <a:lstStyle/>
          <a:p>
            <a:pPr algn="ctr" defTabSz="1776313">
              <a:lnSpc>
                <a:spcPct val="90000"/>
              </a:lnSpc>
            </a:pPr>
            <a:r>
              <a:rPr lang="sk-SK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sk-SK" sz="2040" b="1" spc="-2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rírodné </a:t>
            </a:r>
            <a:r>
              <a:rPr lang="sk-SK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alebo iné prekážky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83" name="CustomShape 4"/>
          <p:cNvSpPr/>
          <p:nvPr/>
        </p:nvSpPr>
        <p:spPr>
          <a:xfrm>
            <a:off x="10259437" y="6522682"/>
            <a:ext cx="2684741" cy="2684741"/>
          </a:xfrm>
          <a:prstGeom prst="ellipse">
            <a:avLst/>
          </a:prstGeom>
          <a:solidFill>
            <a:srgbClr val="BBB831">
              <a:alpha val="5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274" tIns="27274" rIns="27274" bIns="27274" anchor="ctr"/>
          <a:lstStyle/>
          <a:p>
            <a:pPr algn="ctr" defTabSz="1776313">
              <a:lnSpc>
                <a:spcPct val="90000"/>
              </a:lnSpc>
            </a:pPr>
            <a:r>
              <a:rPr lang="en-US" sz="2040" b="1" spc="-2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environmentálne, klimatické a iné záväzky</a:t>
            </a:r>
            <a:endParaRPr sz="3497">
              <a:solidFill>
                <a:prstClr val="black"/>
              </a:solidFill>
              <a:latin typeface="Arial"/>
            </a:endParaRPr>
          </a:p>
        </p:txBody>
      </p:sp>
      <p:sp>
        <p:nvSpPr>
          <p:cNvPr id="584" name="CustomShape 5"/>
          <p:cNvSpPr/>
          <p:nvPr/>
        </p:nvSpPr>
        <p:spPr>
          <a:xfrm>
            <a:off x="9234913" y="8996224"/>
            <a:ext cx="2684741" cy="2684741"/>
          </a:xfrm>
          <a:prstGeom prst="ellipse">
            <a:avLst/>
          </a:prstGeom>
          <a:solidFill>
            <a:srgbClr val="BBB831">
              <a:alpha val="5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274" tIns="27274" rIns="27274" bIns="27274" anchor="ctr"/>
          <a:lstStyle/>
          <a:p>
            <a:pPr algn="ctr" defTabSz="1776313">
              <a:lnSpc>
                <a:spcPct val="90000"/>
              </a:lnSpc>
            </a:pPr>
            <a:r>
              <a:rPr lang="en-US" sz="2040" b="1" spc="-2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investície</a:t>
            </a:r>
            <a:endParaRPr sz="3497">
              <a:solidFill>
                <a:prstClr val="black"/>
              </a:solidFill>
              <a:latin typeface="Arial"/>
            </a:endParaRPr>
          </a:p>
        </p:txBody>
      </p:sp>
      <p:sp>
        <p:nvSpPr>
          <p:cNvPr id="585" name="CustomShape 6"/>
          <p:cNvSpPr/>
          <p:nvPr/>
        </p:nvSpPr>
        <p:spPr>
          <a:xfrm>
            <a:off x="6762071" y="10020048"/>
            <a:ext cx="2684741" cy="2684741"/>
          </a:xfrm>
          <a:prstGeom prst="ellipse">
            <a:avLst/>
          </a:prstGeom>
          <a:solidFill>
            <a:srgbClr val="BBB831">
              <a:alpha val="5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274" tIns="27274" rIns="27274" bIns="27274" anchor="ctr"/>
          <a:lstStyle/>
          <a:p>
            <a:pPr algn="ctr" defTabSz="1776313">
              <a:lnSpc>
                <a:spcPct val="90000"/>
              </a:lnSpc>
            </a:pPr>
            <a:r>
              <a:rPr lang="en-US" sz="2040" b="1" spc="-2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spolupráca</a:t>
            </a:r>
            <a:endParaRPr sz="3497">
              <a:solidFill>
                <a:prstClr val="black"/>
              </a:solidFill>
              <a:latin typeface="Arial"/>
            </a:endParaRPr>
          </a:p>
        </p:txBody>
      </p:sp>
      <p:sp>
        <p:nvSpPr>
          <p:cNvPr id="586" name="CustomShape 7"/>
          <p:cNvSpPr/>
          <p:nvPr/>
        </p:nvSpPr>
        <p:spPr>
          <a:xfrm>
            <a:off x="4288529" y="8996224"/>
            <a:ext cx="2684741" cy="2684741"/>
          </a:xfrm>
          <a:prstGeom prst="ellipse">
            <a:avLst/>
          </a:prstGeom>
          <a:solidFill>
            <a:srgbClr val="BBB831">
              <a:alpha val="5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274" tIns="27274" rIns="27274" bIns="27274" anchor="ctr"/>
          <a:lstStyle/>
          <a:p>
            <a:pPr algn="ctr" defTabSz="1776313">
              <a:lnSpc>
                <a:spcPct val="90000"/>
              </a:lnSpc>
            </a:pP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nástroje</a:t>
            </a:r>
            <a:r>
              <a:rPr lang="en-US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riadenie</a:t>
            </a:r>
            <a:r>
              <a:rPr lang="en-US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40" b="1" spc="-2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rizík</a:t>
            </a:r>
            <a:r>
              <a:rPr lang="sk-SK" sz="2040" b="1" spc="-2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87" name="CustomShape 8"/>
          <p:cNvSpPr/>
          <p:nvPr/>
        </p:nvSpPr>
        <p:spPr>
          <a:xfrm>
            <a:off x="3264705" y="6522682"/>
            <a:ext cx="2684741" cy="2684741"/>
          </a:xfrm>
          <a:prstGeom prst="ellipse">
            <a:avLst/>
          </a:prstGeom>
          <a:solidFill>
            <a:srgbClr val="BBB831">
              <a:alpha val="5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274" tIns="27274" rIns="27274" bIns="27274" anchor="ctr"/>
          <a:lstStyle/>
          <a:p>
            <a:pPr algn="ctr" defTabSz="1776313">
              <a:lnSpc>
                <a:spcPct val="90000"/>
              </a:lnSpc>
            </a:pPr>
            <a:r>
              <a:rPr lang="sk-SK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sk-SK" sz="2040" b="1" spc="-2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odpora </a:t>
            </a: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mladých</a:t>
            </a:r>
            <a:r>
              <a:rPr lang="en-US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</a:t>
            </a:r>
            <a:r>
              <a:rPr lang="sk-SK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</a:t>
            </a:r>
            <a:r>
              <a:rPr lang="en-US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rov</a:t>
            </a:r>
            <a:r>
              <a:rPr lang="en-US" sz="2040" b="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sk-SK" sz="2040" b="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startupov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88" name="CustomShape 9"/>
          <p:cNvSpPr/>
          <p:nvPr/>
        </p:nvSpPr>
        <p:spPr>
          <a:xfrm>
            <a:off x="4288529" y="4049839"/>
            <a:ext cx="2684741" cy="2684741"/>
          </a:xfrm>
          <a:prstGeom prst="ellipse">
            <a:avLst/>
          </a:prstGeom>
          <a:solidFill>
            <a:srgbClr val="BBB831">
              <a:alpha val="50000"/>
            </a:srgbClr>
          </a:solidFill>
          <a:ln w="284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274" tIns="27274" rIns="27274" bIns="27274" anchor="ctr"/>
          <a:lstStyle/>
          <a:p>
            <a:pPr algn="ctr" defTabSz="1776313">
              <a:lnSpc>
                <a:spcPct val="90000"/>
              </a:lnSpc>
            </a:pPr>
            <a:r>
              <a:rPr lang="en-US" sz="2040" b="1" spc="-2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výmena poznatkov a informácií</a:t>
            </a:r>
            <a:endParaRPr sz="3497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89" name="Picture 4"/>
          <p:cNvPicPr/>
          <p:nvPr/>
        </p:nvPicPr>
        <p:blipFill>
          <a:blip r:embed="rId3"/>
          <a:stretch/>
        </p:blipFill>
        <p:spPr>
          <a:xfrm>
            <a:off x="3108754" y="452469"/>
            <a:ext cx="2107091" cy="2107091"/>
          </a:xfrm>
          <a:prstGeom prst="rect">
            <a:avLst/>
          </a:prstGeom>
          <a:ln>
            <a:noFill/>
          </a:ln>
        </p:spPr>
      </p:pic>
      <p:sp>
        <p:nvSpPr>
          <p:cNvPr id="590" name="CustomShape 10"/>
          <p:cNvSpPr/>
          <p:nvPr/>
        </p:nvSpPr>
        <p:spPr>
          <a:xfrm>
            <a:off x="5483690" y="606322"/>
            <a:ext cx="15825913" cy="1397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4833" tIns="87417" rIns="174833" bIns="87417"/>
          <a:lstStyle/>
          <a:p>
            <a:pPr marL="697238" indent="-696539" defTabSz="1776313"/>
            <a:r>
              <a:rPr lang="sk-SK" sz="5828" b="1" spc="-2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en-US" sz="5828" b="1" spc="-2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BUDÚCNOSŤ </a:t>
            </a:r>
            <a:r>
              <a:rPr lang="en-US" sz="5828" b="1" spc="-2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VIDIECKYCH OBLASTÍ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1" name="CustomShape 11"/>
          <p:cNvSpPr/>
          <p:nvPr/>
        </p:nvSpPr>
        <p:spPr>
          <a:xfrm>
            <a:off x="13258877" y="6940883"/>
            <a:ext cx="3545620" cy="1914029"/>
          </a:xfrm>
          <a:prstGeom prst="rect">
            <a:avLst/>
          </a:prstGeom>
          <a:noFill/>
          <a:ln w="44280">
            <a:solidFill>
              <a:srgbClr val="FFD6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4833" tIns="87417" rIns="174833" bIns="87417"/>
          <a:lstStyle/>
          <a:p>
            <a:pPr algn="ctr" defTabSz="1776313"/>
            <a:endParaRPr lang="sk-SK" sz="2331" spc="-2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1776313"/>
            <a:r>
              <a:rPr lang="sk-SK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Nástroje na riadenie rizika – povinné 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2" name="CustomShape 12"/>
          <p:cNvSpPr/>
          <p:nvPr/>
        </p:nvSpPr>
        <p:spPr>
          <a:xfrm>
            <a:off x="13258877" y="4071472"/>
            <a:ext cx="3532333" cy="4783440"/>
          </a:xfrm>
          <a:prstGeom prst="rect">
            <a:avLst/>
          </a:prstGeom>
          <a:noFill/>
          <a:ln w="44280">
            <a:solidFill>
              <a:srgbClr val="BBB8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4833" tIns="87417" rIns="174833" bIns="87417"/>
          <a:lstStyle/>
          <a:p>
            <a:pPr defTabSz="1776313"/>
            <a:endParaRPr lang="sk-SK" sz="2331" spc="-2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1776313"/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Minimálne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sz="3497" dirty="0">
              <a:solidFill>
                <a:prstClr val="black"/>
              </a:solidFill>
              <a:latin typeface="Arial"/>
            </a:endParaRPr>
          </a:p>
          <a:p>
            <a:pPr marL="699" defTabSz="1776313">
              <a:buClr>
                <a:srgbClr val="BBB831"/>
              </a:buClr>
            </a:pPr>
            <a:r>
              <a:rPr lang="sk-SK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30 % </a:t>
            </a:r>
            <a:r>
              <a:rPr lang="sk-SK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opatren</a:t>
            </a:r>
            <a:r>
              <a:rPr lang="sk-SK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ia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oblasti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životného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prostredia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klímy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US" sz="2331" spc="-2" dirty="0">
                <a:solidFill>
                  <a:prstClr val="black"/>
                </a:solidFill>
                <a:latin typeface="Arial"/>
              </a:rPr>
              <a:t> </a:t>
            </a:r>
            <a:r>
              <a:rPr lang="sk-SK" sz="2331" spc="-2" dirty="0">
                <a:solidFill>
                  <a:prstClr val="black"/>
                </a:solidFill>
                <a:latin typeface="Arial"/>
              </a:rPr>
              <a:t>- 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5 % pre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iniciatívu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LEADER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3" name="CustomShape 13"/>
          <p:cNvSpPr/>
          <p:nvPr/>
        </p:nvSpPr>
        <p:spPr>
          <a:xfrm>
            <a:off x="13193140" y="8933284"/>
            <a:ext cx="3593874" cy="1948343"/>
          </a:xfrm>
          <a:prstGeom prst="rect">
            <a:avLst/>
          </a:prstGeom>
          <a:noFill/>
          <a:ln w="44280">
            <a:solidFill>
              <a:srgbClr val="BBB8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4833" tIns="87417" rIns="174833" bIns="87417"/>
          <a:lstStyle/>
          <a:p>
            <a:pPr algn="ctr" defTabSz="1776313"/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Možnosť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posilniť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synergie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financovanie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projektov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LIFE a </a:t>
            </a:r>
            <a:r>
              <a:rPr lang="sk-SK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Erasmus 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mladých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poľnohospodárov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4" name="CustomShape 14"/>
          <p:cNvSpPr/>
          <p:nvPr/>
        </p:nvSpPr>
        <p:spPr>
          <a:xfrm>
            <a:off x="16871361" y="4057616"/>
            <a:ext cx="3398760" cy="2883268"/>
          </a:xfrm>
          <a:prstGeom prst="rect">
            <a:avLst/>
          </a:prstGeom>
          <a:noFill/>
          <a:ln w="44280">
            <a:solidFill>
              <a:srgbClr val="FFD6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4833" tIns="87417" rIns="174833" bIns="87417"/>
          <a:lstStyle/>
          <a:p>
            <a:pPr algn="ctr" defTabSz="1776313"/>
            <a:endParaRPr lang="sk-SK" sz="2331" b="1" spc="-2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1776313"/>
            <a:r>
              <a:rPr lang="sk-SK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Koordinácia s inými fondmi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vidieckych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oblastiach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rámci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SPP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plánu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5" name="CustomShape 15"/>
          <p:cNvSpPr/>
          <p:nvPr/>
        </p:nvSpPr>
        <p:spPr>
          <a:xfrm>
            <a:off x="16826177" y="6940883"/>
            <a:ext cx="3407152" cy="1948343"/>
          </a:xfrm>
          <a:prstGeom prst="rect">
            <a:avLst/>
          </a:prstGeom>
          <a:noFill/>
          <a:ln w="44280">
            <a:solidFill>
              <a:srgbClr val="BBB8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4833" tIns="87417" rIns="174833" bIns="87417"/>
          <a:lstStyle/>
          <a:p>
            <a:pPr algn="ctr" defTabSz="1776313"/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Možnosť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použitia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finančných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nástrojov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to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aj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kombinácii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grantmi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6" name="CustomShape 16"/>
          <p:cNvSpPr/>
          <p:nvPr/>
        </p:nvSpPr>
        <p:spPr>
          <a:xfrm>
            <a:off x="16826177" y="8959859"/>
            <a:ext cx="3407152" cy="1921768"/>
          </a:xfrm>
          <a:prstGeom prst="rect">
            <a:avLst/>
          </a:prstGeom>
          <a:noFill/>
          <a:ln w="44280">
            <a:solidFill>
              <a:srgbClr val="FFD6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4833" tIns="87417" rIns="174833" bIns="87417"/>
          <a:lstStyle/>
          <a:p>
            <a:pPr algn="ctr" defTabSz="1776313"/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Zvýšenie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maximálnej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výšky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pomoci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pre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mladých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poľnohospodárov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sk-SK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331" spc="-2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výšky</a:t>
            </a:r>
            <a:r>
              <a:rPr lang="en-US" sz="2331" spc="-2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100,000 EUR)
</a:t>
            </a:r>
            <a:endParaRPr sz="349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7" name="CustomShape 17"/>
          <p:cNvSpPr/>
          <p:nvPr/>
        </p:nvSpPr>
        <p:spPr>
          <a:xfrm>
            <a:off x="13420424" y="3193785"/>
            <a:ext cx="6812905" cy="8385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4833" tIns="87417" rIns="174833" bIns="87417"/>
          <a:lstStyle/>
          <a:p>
            <a:pPr marL="697238" indent="-696539" algn="ctr" defTabSz="1776313"/>
            <a:endParaRPr sz="3497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1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2311920" y="577440"/>
            <a:ext cx="18001800" cy="157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720" algn="ctr">
              <a:lnSpc>
                <a:spcPct val="100000"/>
              </a:lnSpc>
            </a:pP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NOV</a:t>
            </a:r>
            <a:r>
              <a:rPr lang="sk-SK" sz="6000" b="1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Á</a:t>
            </a: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 ZELEN</a:t>
            </a:r>
            <a:r>
              <a:rPr lang="sk-SK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Á</a:t>
            </a: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 </a:t>
            </a:r>
            <a:r>
              <a:rPr lang="en-US" sz="6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ŠTRUKTÚRA SPP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1093572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EAB22118-5282-4083-98BA-3F8B1AEE5586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16</a:t>
            </a:fld>
            <a:endParaRPr/>
          </a:p>
        </p:txBody>
      </p:sp>
      <p:pic>
        <p:nvPicPr>
          <p:cNvPr id="416" name="Picture 17"/>
          <p:cNvPicPr/>
          <p:nvPr/>
        </p:nvPicPr>
        <p:blipFill>
          <a:blip r:embed="rId2"/>
          <a:stretch/>
        </p:blipFill>
        <p:spPr>
          <a:xfrm>
            <a:off x="528480" y="559800"/>
            <a:ext cx="1437840" cy="1437840"/>
          </a:xfrm>
          <a:prstGeom prst="rect">
            <a:avLst/>
          </a:prstGeom>
          <a:ln>
            <a:noFill/>
          </a:ln>
        </p:spPr>
      </p:pic>
      <p:sp>
        <p:nvSpPr>
          <p:cNvPr id="417" name="CustomShape 3"/>
          <p:cNvSpPr/>
          <p:nvPr/>
        </p:nvSpPr>
        <p:spPr>
          <a:xfrm rot="10800000">
            <a:off x="20670120" y="8552880"/>
            <a:ext cx="382680" cy="3116880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4"/>
          <p:cNvSpPr/>
          <p:nvPr/>
        </p:nvSpPr>
        <p:spPr>
          <a:xfrm>
            <a:off x="20360880" y="6216120"/>
            <a:ext cx="2577600" cy="18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760" tIns="209880" rIns="104760" bIns="209880"/>
          <a:lstStyle/>
          <a:p>
            <a:pPr algn="ctr">
              <a:lnSpc>
                <a:spcPct val="100000"/>
              </a:lnSpc>
            </a:pPr>
            <a:r>
              <a:rPr lang="en-US" sz="23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Dobrovoľné</a:t>
            </a: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23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poľnohospodárov</a:t>
            </a:r>
            <a:endParaRPr dirty="0"/>
          </a:p>
        </p:txBody>
      </p:sp>
      <p:sp>
        <p:nvSpPr>
          <p:cNvPr id="419" name="CustomShape 5"/>
          <p:cNvSpPr/>
          <p:nvPr/>
        </p:nvSpPr>
        <p:spPr>
          <a:xfrm>
            <a:off x="12444120" y="5435640"/>
            <a:ext cx="7506360" cy="3086280"/>
          </a:xfrm>
          <a:prstGeom prst="rect">
            <a:avLst/>
          </a:prstGeom>
          <a:solidFill>
            <a:srgbClr val="003399">
              <a:alpha val="45000"/>
            </a:srgbClr>
          </a:solidFill>
          <a:ln w="15840" cap="rnd">
            <a:solidFill>
              <a:srgbClr val="0000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6"/>
          <p:cNvSpPr/>
          <p:nvPr/>
        </p:nvSpPr>
        <p:spPr>
          <a:xfrm>
            <a:off x="12444120" y="5718600"/>
            <a:ext cx="7506360" cy="2819520"/>
          </a:xfrm>
          <a:prstGeom prst="rect">
            <a:avLst/>
          </a:prstGeom>
          <a:solidFill>
            <a:srgbClr val="003399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7"/>
          <p:cNvSpPr/>
          <p:nvPr/>
        </p:nvSpPr>
        <p:spPr>
          <a:xfrm>
            <a:off x="12416040" y="6456960"/>
            <a:ext cx="386892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 algn="ctr">
              <a:lnSpc>
                <a:spcPct val="100000"/>
              </a:lnSpc>
            </a:pP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lang="sk-SK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kologické</a:t>
            </a:r>
            <a:r>
              <a:rPr lang="sk-SK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režimy</a:t>
            </a:r>
          </a:p>
          <a:p>
            <a:pPr algn="ctr">
              <a:lnSpc>
                <a:spcPct val="100000"/>
              </a:lnSpc>
            </a:pPr>
            <a:r>
              <a:rPr lang="sk-SK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</a:t>
            </a:r>
            <a:r>
              <a:rPr lang="sk-SK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I.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pilieriI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dirty="0"/>
          </a:p>
        </p:txBody>
      </p:sp>
      <p:sp>
        <p:nvSpPr>
          <p:cNvPr id="422" name="CustomShape 8"/>
          <p:cNvSpPr/>
          <p:nvPr/>
        </p:nvSpPr>
        <p:spPr>
          <a:xfrm>
            <a:off x="16183440" y="6023520"/>
            <a:ext cx="3868920" cy="17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 algn="ctr">
              <a:lnSpc>
                <a:spcPct val="100000"/>
              </a:lnSpc>
            </a:pP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oblasti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klímy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sk-SK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Env</a:t>
            </a:r>
            <a:r>
              <a:rPr lang="sk-SK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o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patrenia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</a:t>
            </a:r>
            <a:r>
              <a:rPr lang="sk-SK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II.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pilieri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AECM, </a:t>
            </a:r>
            <a:r>
              <a:rPr lang="en-US" sz="21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lesné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hospodárstv</a:t>
            </a:r>
            <a:r>
              <a:rPr lang="sk-SK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investičné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opatrenia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...)</a:t>
            </a:r>
            <a:endParaRPr dirty="0"/>
          </a:p>
        </p:txBody>
      </p:sp>
      <p:sp>
        <p:nvSpPr>
          <p:cNvPr id="423" name="CustomShape 9"/>
          <p:cNvSpPr/>
          <p:nvPr/>
        </p:nvSpPr>
        <p:spPr>
          <a:xfrm flipH="1">
            <a:off x="11169000" y="3744360"/>
            <a:ext cx="28080" cy="8203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10"/>
          <p:cNvSpPr/>
          <p:nvPr/>
        </p:nvSpPr>
        <p:spPr>
          <a:xfrm>
            <a:off x="12272040" y="8661960"/>
            <a:ext cx="7678080" cy="2958480"/>
          </a:xfrm>
          <a:prstGeom prst="rect">
            <a:avLst/>
          </a:prstGeom>
          <a:solidFill>
            <a:srgbClr val="003399">
              <a:alpha val="45000"/>
            </a:srgbClr>
          </a:solidFill>
          <a:ln w="15840" cap="rnd">
            <a:solidFill>
              <a:srgbClr val="0000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11"/>
          <p:cNvSpPr/>
          <p:nvPr/>
        </p:nvSpPr>
        <p:spPr>
          <a:xfrm>
            <a:off x="5714280" y="5998320"/>
            <a:ext cx="4647240" cy="1855800"/>
          </a:xfrm>
          <a:prstGeom prst="rect">
            <a:avLst/>
          </a:prstGeom>
          <a:solidFill>
            <a:srgbClr val="003399">
              <a:alpha val="45000"/>
            </a:srgbClr>
          </a:solidFill>
          <a:ln w="15840" cap="rnd">
            <a:solidFill>
              <a:srgbClr val="0000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12"/>
          <p:cNvSpPr/>
          <p:nvPr/>
        </p:nvSpPr>
        <p:spPr>
          <a:xfrm>
            <a:off x="2279160" y="10396440"/>
            <a:ext cx="8082360" cy="1545480"/>
          </a:xfrm>
          <a:prstGeom prst="rect">
            <a:avLst/>
          </a:prstGeom>
          <a:solidFill>
            <a:srgbClr val="003399">
              <a:alpha val="45000"/>
            </a:srgbClr>
          </a:solidFill>
          <a:ln w="15840" cap="rnd">
            <a:solidFill>
              <a:srgbClr val="0000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3"/>
          <p:cNvSpPr/>
          <p:nvPr/>
        </p:nvSpPr>
        <p:spPr>
          <a:xfrm>
            <a:off x="3895560" y="8906040"/>
            <a:ext cx="6465960" cy="1395360"/>
          </a:xfrm>
          <a:prstGeom prst="rect">
            <a:avLst/>
          </a:prstGeom>
          <a:solidFill>
            <a:srgbClr val="003399">
              <a:alpha val="45000"/>
            </a:srgbClr>
          </a:solidFill>
          <a:ln w="15840" cap="rnd">
            <a:solidFill>
              <a:srgbClr val="0000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14"/>
          <p:cNvSpPr/>
          <p:nvPr/>
        </p:nvSpPr>
        <p:spPr>
          <a:xfrm>
            <a:off x="2077200" y="10647000"/>
            <a:ext cx="8284320" cy="1294920"/>
          </a:xfrm>
          <a:prstGeom prst="rect">
            <a:avLst/>
          </a:prstGeom>
          <a:solidFill>
            <a:srgbClr val="003399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Krížové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plnenie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k-SK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 klímu a životné prostredie, 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noriem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GAEC (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voda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pôda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zásoby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uhlíka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krajiny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a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požiadaviek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smernice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sz="21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dusič</a:t>
            </a:r>
            <a:r>
              <a:rPr lang="sk-SK" sz="21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ň</a:t>
            </a:r>
            <a:r>
              <a:rPr lang="en-US" sz="21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anoch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smernice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sieti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Natura 2000)</a:t>
            </a:r>
            <a:endParaRPr dirty="0"/>
          </a:p>
        </p:txBody>
      </p:sp>
      <p:sp>
        <p:nvSpPr>
          <p:cNvPr id="429" name="CustomShape 15"/>
          <p:cNvSpPr/>
          <p:nvPr/>
        </p:nvSpPr>
        <p:spPr>
          <a:xfrm>
            <a:off x="3693600" y="9123840"/>
            <a:ext cx="6667920" cy="1188360"/>
          </a:xfrm>
          <a:prstGeom prst="rect">
            <a:avLst/>
          </a:prstGeom>
          <a:solidFill>
            <a:srgbClr val="003399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Ekologizácia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</a:t>
            </a:r>
            <a:r>
              <a:rPr lang="en-US" sz="21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podrobn</a:t>
            </a:r>
            <a:r>
              <a:rPr lang="sk-SK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povinností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diverzifikácia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plodín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trvalé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trávnaté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plochy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oblasti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ekologického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záujmu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dirty="0"/>
          </a:p>
        </p:txBody>
      </p:sp>
      <p:sp>
        <p:nvSpPr>
          <p:cNvPr id="430" name="CustomShape 16"/>
          <p:cNvSpPr/>
          <p:nvPr/>
        </p:nvSpPr>
        <p:spPr>
          <a:xfrm>
            <a:off x="11169000" y="3917880"/>
            <a:ext cx="282852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>
              <a:lnSpc>
                <a:spcPct val="100000"/>
              </a:lnSpc>
            </a:pPr>
            <a:r>
              <a:rPr lang="en-US" sz="28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Úroveň požiadavky</a:t>
            </a:r>
            <a:endParaRPr/>
          </a:p>
        </p:txBody>
      </p:sp>
      <p:sp>
        <p:nvSpPr>
          <p:cNvPr id="431" name="CustomShape 17"/>
          <p:cNvSpPr/>
          <p:nvPr/>
        </p:nvSpPr>
        <p:spPr>
          <a:xfrm>
            <a:off x="5512320" y="6216120"/>
            <a:ext cx="4849200" cy="2605320"/>
          </a:xfrm>
          <a:prstGeom prst="rect">
            <a:avLst/>
          </a:prstGeom>
          <a:solidFill>
            <a:srgbClr val="003399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oblasti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klímy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Env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opatrenia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pilieri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II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AECM, </a:t>
            </a:r>
            <a:r>
              <a:rPr lang="en-US" sz="21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lesné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hospodárstv</a:t>
            </a:r>
            <a:r>
              <a:rPr lang="sk-SK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lang="en-US" sz="21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investičné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opatrenia</a:t>
            </a:r>
            <a:r>
              <a:rPr lang="en-US" sz="21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...)</a:t>
            </a:r>
            <a:endParaRPr dirty="0"/>
          </a:p>
        </p:txBody>
      </p:sp>
      <p:sp>
        <p:nvSpPr>
          <p:cNvPr id="432" name="CustomShape 18"/>
          <p:cNvSpPr/>
          <p:nvPr/>
        </p:nvSpPr>
        <p:spPr>
          <a:xfrm>
            <a:off x="12070080" y="8906040"/>
            <a:ext cx="7880400" cy="3027600"/>
          </a:xfrm>
          <a:prstGeom prst="rect">
            <a:avLst/>
          </a:prstGeom>
          <a:solidFill>
            <a:srgbClr val="003399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Nová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posilnená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podmienenos</a:t>
            </a:r>
            <a:r>
              <a:rPr lang="sk-SK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ť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k-SK" sz="21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minimálne požiadavky pre </a:t>
            </a:r>
            <a:r>
              <a:rPr lang="sk-SK" sz="2100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klímu a životné </a:t>
            </a:r>
            <a:r>
              <a:rPr lang="sk-SK" sz="21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prostredie, </a:t>
            </a:r>
            <a:r>
              <a:rPr lang="en-US" sz="21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vod</a:t>
            </a:r>
            <a:r>
              <a:rPr lang="sk-SK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n-US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pôd</a:t>
            </a:r>
            <a:r>
              <a:rPr lang="sk-SK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n-US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biodiverzit</a:t>
            </a:r>
            <a:r>
              <a:rPr lang="sk-SK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n-US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21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krajin</a:t>
            </a:r>
            <a:r>
              <a:rPr lang="sk-SK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sk-SK" sz="2100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21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požiadavky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smernice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sz="21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dusič</a:t>
            </a:r>
            <a:r>
              <a:rPr lang="sk-SK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ň</a:t>
            </a:r>
            <a:r>
              <a:rPr lang="en-US" sz="21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anoch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1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rámcovej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1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smernice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sz="21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vode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21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smernice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n-US" sz="21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sieti</a:t>
            </a:r>
            <a:r>
              <a:rPr lang="en-US" sz="21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Natura </a:t>
            </a:r>
            <a:r>
              <a:rPr lang="en-US" sz="21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2000</a:t>
            </a:r>
            <a:endParaRPr dirty="0"/>
          </a:p>
        </p:txBody>
      </p:sp>
      <p:sp>
        <p:nvSpPr>
          <p:cNvPr id="433" name="CustomShape 19"/>
          <p:cNvSpPr/>
          <p:nvPr/>
        </p:nvSpPr>
        <p:spPr>
          <a:xfrm>
            <a:off x="5422680" y="4348440"/>
            <a:ext cx="444528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 algn="ctr">
              <a:lnSpc>
                <a:spcPct val="100000"/>
              </a:lnSpc>
            </a:pPr>
            <a:r>
              <a:rPr lang="en-US" sz="28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Súčasná štruktúra</a:t>
            </a:r>
            <a:endParaRPr/>
          </a:p>
        </p:txBody>
      </p:sp>
      <p:sp>
        <p:nvSpPr>
          <p:cNvPr id="434" name="CustomShape 20"/>
          <p:cNvSpPr/>
          <p:nvPr/>
        </p:nvSpPr>
        <p:spPr>
          <a:xfrm>
            <a:off x="14231880" y="4348440"/>
            <a:ext cx="390240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 algn="ctr">
              <a:lnSpc>
                <a:spcPct val="100000"/>
              </a:lnSpc>
            </a:pPr>
            <a:r>
              <a:rPr lang="en-US" sz="28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Nová štruktúra</a:t>
            </a:r>
            <a:endParaRPr/>
          </a:p>
        </p:txBody>
      </p:sp>
      <p:sp>
        <p:nvSpPr>
          <p:cNvPr id="435" name="CustomShape 21"/>
          <p:cNvSpPr/>
          <p:nvPr/>
        </p:nvSpPr>
        <p:spPr>
          <a:xfrm>
            <a:off x="1672920" y="10377720"/>
            <a:ext cx="332280" cy="1564200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22"/>
          <p:cNvSpPr/>
          <p:nvPr/>
        </p:nvSpPr>
        <p:spPr>
          <a:xfrm>
            <a:off x="0" y="9810427"/>
            <a:ext cx="1590480" cy="2399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760" tIns="209880" rIns="104760" bIns="209880"/>
          <a:lstStyle/>
          <a:p>
            <a:pPr algn="ctr">
              <a:lnSpc>
                <a:spcPct val="100000"/>
              </a:lnSpc>
            </a:pPr>
            <a:r>
              <a:rPr lang="en-US" sz="23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Povinné</a:t>
            </a: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23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poľnohosp</a:t>
            </a:r>
            <a:r>
              <a:rPr lang="sk-SK" sz="23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lang="en-US" sz="23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odárov</a:t>
            </a:r>
            <a:endParaRPr dirty="0"/>
          </a:p>
        </p:txBody>
      </p:sp>
      <p:sp>
        <p:nvSpPr>
          <p:cNvPr id="437" name="CustomShape 23"/>
          <p:cNvSpPr/>
          <p:nvPr/>
        </p:nvSpPr>
        <p:spPr>
          <a:xfrm>
            <a:off x="3246840" y="8906040"/>
            <a:ext cx="362880" cy="1397880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24"/>
          <p:cNvSpPr/>
          <p:nvPr/>
        </p:nvSpPr>
        <p:spPr>
          <a:xfrm>
            <a:off x="1468440" y="8830080"/>
            <a:ext cx="1767240" cy="15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760" tIns="209880" rIns="104760" bIns="209880"/>
          <a:lstStyle/>
          <a:p>
            <a:pPr algn="ctr">
              <a:lnSpc>
                <a:spcPct val="100000"/>
              </a:lnSpc>
            </a:pPr>
            <a:r>
              <a:rPr lang="en-US" sz="23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Povinné</a:t>
            </a: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23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poľnohospo</a:t>
            </a:r>
            <a:r>
              <a:rPr lang="sk-SK" sz="23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lang="en-US" sz="23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dárov</a:t>
            </a:r>
            <a:endParaRPr dirty="0"/>
          </a:p>
        </p:txBody>
      </p:sp>
      <p:sp>
        <p:nvSpPr>
          <p:cNvPr id="439" name="CustomShape 25"/>
          <p:cNvSpPr/>
          <p:nvPr/>
        </p:nvSpPr>
        <p:spPr>
          <a:xfrm>
            <a:off x="5045040" y="5998320"/>
            <a:ext cx="377280" cy="2823120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26"/>
          <p:cNvSpPr/>
          <p:nvPr/>
        </p:nvSpPr>
        <p:spPr>
          <a:xfrm>
            <a:off x="2311920" y="6216120"/>
            <a:ext cx="2454840" cy="23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760" tIns="209880" rIns="104760" bIns="209880"/>
          <a:lstStyle/>
          <a:p>
            <a:pPr algn="ctr">
              <a:lnSpc>
                <a:spcPct val="100000"/>
              </a:lnSpc>
            </a:pPr>
            <a:r>
              <a:rPr lang="en-US" sz="2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Dobrovoľné pre poľnohospodárov</a:t>
            </a:r>
            <a:endParaRPr/>
          </a:p>
        </p:txBody>
      </p:sp>
      <p:sp>
        <p:nvSpPr>
          <p:cNvPr id="442" name="CustomShape 28"/>
          <p:cNvSpPr/>
          <p:nvPr/>
        </p:nvSpPr>
        <p:spPr>
          <a:xfrm>
            <a:off x="21031920" y="9625262"/>
            <a:ext cx="2377800" cy="42444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760" tIns="209880" rIns="104760" bIns="209880"/>
          <a:lstStyle/>
          <a:p>
            <a:pPr algn="ctr">
              <a:lnSpc>
                <a:spcPct val="100000"/>
              </a:lnSpc>
            </a:pPr>
            <a:r>
              <a:rPr lang="en-US" sz="23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Povinné</a:t>
            </a: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23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poľnohospodárov</a:t>
            </a:r>
            <a:endParaRPr dirty="0"/>
          </a:p>
        </p:txBody>
      </p:sp>
      <p:sp>
        <p:nvSpPr>
          <p:cNvPr id="443" name="CustomShape 29"/>
          <p:cNvSpPr/>
          <p:nvPr/>
        </p:nvSpPr>
        <p:spPr>
          <a:xfrm>
            <a:off x="5512320" y="1941480"/>
            <a:ext cx="2625480" cy="1921680"/>
          </a:xfrm>
          <a:prstGeom prst="dodecagon">
            <a:avLst/>
          </a:prstGeom>
          <a:noFill/>
          <a:ln w="9360">
            <a:solidFill>
              <a:srgbClr val="13317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30"/>
          <p:cNvSpPr/>
          <p:nvPr/>
        </p:nvSpPr>
        <p:spPr>
          <a:xfrm>
            <a:off x="5528160" y="2323440"/>
            <a:ext cx="26254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 algn="ctr">
              <a:lnSpc>
                <a:spcPct val="100000"/>
              </a:lnSpc>
            </a:pPr>
            <a:r>
              <a:rPr lang="en-US" sz="28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Poradenské služby</a:t>
            </a:r>
            <a:endParaRPr/>
          </a:p>
        </p:txBody>
      </p:sp>
      <p:sp>
        <p:nvSpPr>
          <p:cNvPr id="445" name="CustomShape 31"/>
          <p:cNvSpPr/>
          <p:nvPr/>
        </p:nvSpPr>
        <p:spPr>
          <a:xfrm>
            <a:off x="8458920" y="1933560"/>
            <a:ext cx="2625480" cy="1921680"/>
          </a:xfrm>
          <a:prstGeom prst="dodecagon">
            <a:avLst/>
          </a:prstGeom>
          <a:noFill/>
          <a:ln w="9360">
            <a:solidFill>
              <a:srgbClr val="13317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32"/>
          <p:cNvSpPr/>
          <p:nvPr/>
        </p:nvSpPr>
        <p:spPr>
          <a:xfrm>
            <a:off x="8401680" y="2423160"/>
            <a:ext cx="262548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 algn="ctr">
              <a:lnSpc>
                <a:spcPct val="100000"/>
              </a:lnSpc>
            </a:pPr>
            <a:r>
              <a:rPr lang="en-US" sz="280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Prenos</a:t>
            </a:r>
            <a:r>
              <a:rPr lang="en-US" sz="280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znalostí</a:t>
            </a:r>
            <a:endParaRPr dirty="0"/>
          </a:p>
        </p:txBody>
      </p:sp>
      <p:sp>
        <p:nvSpPr>
          <p:cNvPr id="447" name="CustomShape 33"/>
          <p:cNvSpPr/>
          <p:nvPr/>
        </p:nvSpPr>
        <p:spPr>
          <a:xfrm>
            <a:off x="11434680" y="1933560"/>
            <a:ext cx="2625480" cy="1921680"/>
          </a:xfrm>
          <a:prstGeom prst="dodecagon">
            <a:avLst/>
          </a:prstGeom>
          <a:noFill/>
          <a:ln w="9360">
            <a:solidFill>
              <a:srgbClr val="13317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34"/>
          <p:cNvSpPr/>
          <p:nvPr/>
        </p:nvSpPr>
        <p:spPr>
          <a:xfrm>
            <a:off x="11405520" y="2581920"/>
            <a:ext cx="262548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 algn="ctr">
              <a:lnSpc>
                <a:spcPct val="100000"/>
              </a:lnSpc>
            </a:pPr>
            <a:r>
              <a:rPr lang="en-US" sz="28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Inovácie</a:t>
            </a:r>
            <a:endParaRPr/>
          </a:p>
        </p:txBody>
      </p:sp>
      <p:sp>
        <p:nvSpPr>
          <p:cNvPr id="449" name="CustomShape 35"/>
          <p:cNvSpPr/>
          <p:nvPr/>
        </p:nvSpPr>
        <p:spPr>
          <a:xfrm>
            <a:off x="14439600" y="1899000"/>
            <a:ext cx="2625480" cy="1921680"/>
          </a:xfrm>
          <a:prstGeom prst="dodecagon">
            <a:avLst/>
          </a:prstGeom>
          <a:noFill/>
          <a:ln w="9360">
            <a:solidFill>
              <a:srgbClr val="13317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36"/>
          <p:cNvSpPr/>
          <p:nvPr/>
        </p:nvSpPr>
        <p:spPr>
          <a:xfrm>
            <a:off x="14356080" y="2601360"/>
            <a:ext cx="279216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/>
          <a:lstStyle/>
          <a:p>
            <a:pPr algn="ctr">
              <a:lnSpc>
                <a:spcPct val="100000"/>
              </a:lnSpc>
            </a:pPr>
            <a:r>
              <a:rPr lang="en-US" sz="28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Spolupráca</a:t>
            </a:r>
            <a:endParaRPr/>
          </a:p>
        </p:txBody>
      </p:sp>
      <p:sp>
        <p:nvSpPr>
          <p:cNvPr id="451" name="CustomShape 37"/>
          <p:cNvSpPr/>
          <p:nvPr/>
        </p:nvSpPr>
        <p:spPr>
          <a:xfrm>
            <a:off x="19949760" y="462600"/>
            <a:ext cx="3360600" cy="3159720"/>
          </a:xfrm>
          <a:prstGeom prst="sun">
            <a:avLst>
              <a:gd name="adj" fmla="val 25000"/>
            </a:avLst>
          </a:prstGeom>
          <a:noFill/>
          <a:ln w="12600">
            <a:solidFill>
              <a:srgbClr val="BBB831"/>
            </a:solidFill>
            <a:round/>
          </a:ln>
          <a:effectLst>
            <a:outerShdw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rIns="36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66B14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40 % rozpočtu v oblasti klímy</a:t>
            </a:r>
            <a:endParaRPr/>
          </a:p>
        </p:txBody>
      </p:sp>
      <p:pic>
        <p:nvPicPr>
          <p:cNvPr id="452" name="Picture 3"/>
          <p:cNvPicPr/>
          <p:nvPr/>
        </p:nvPicPr>
        <p:blipFill>
          <a:blip r:embed="rId3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11621520" y="3431520"/>
            <a:ext cx="935640" cy="592560"/>
          </a:xfrm>
          <a:prstGeom prst="down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2"/>
          <p:cNvSpPr/>
          <p:nvPr/>
        </p:nvSpPr>
        <p:spPr>
          <a:xfrm>
            <a:off x="6941160" y="2631960"/>
            <a:ext cx="10080720" cy="64188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5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EÚ </a:t>
            </a:r>
            <a:r>
              <a:rPr lang="en-US" sz="3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ciele</a:t>
            </a:r>
            <a:endParaRPr dirty="0"/>
          </a:p>
        </p:txBody>
      </p:sp>
      <p:sp>
        <p:nvSpPr>
          <p:cNvPr id="382" name="CustomShape 3"/>
          <p:cNvSpPr/>
          <p:nvPr/>
        </p:nvSpPr>
        <p:spPr>
          <a:xfrm>
            <a:off x="6918840" y="4215960"/>
            <a:ext cx="10224720" cy="64188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5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Súbor spoločných ukazovateľov</a:t>
            </a:r>
            <a:endParaRPr/>
          </a:p>
        </p:txBody>
      </p:sp>
      <p:sp>
        <p:nvSpPr>
          <p:cNvPr id="383" name="CustomShape 4"/>
          <p:cNvSpPr/>
          <p:nvPr/>
        </p:nvSpPr>
        <p:spPr>
          <a:xfrm>
            <a:off x="4420800" y="2422080"/>
            <a:ext cx="2160000" cy="3839760"/>
          </a:xfrm>
          <a:prstGeom prst="round1Rect">
            <a:avLst>
              <a:gd name="adj" fmla="val 16667"/>
            </a:avLst>
          </a:prstGeom>
          <a:solidFill>
            <a:srgbClr val="99CCFF">
              <a:alpha val="85000"/>
            </a:srgbClr>
          </a:solidFill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EÚ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4" name="CustomShape 5"/>
          <p:cNvSpPr/>
          <p:nvPr/>
        </p:nvSpPr>
        <p:spPr>
          <a:xfrm>
            <a:off x="6949080" y="5800320"/>
            <a:ext cx="10224720" cy="64188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5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Typy intervencií</a:t>
            </a:r>
            <a:endParaRPr/>
          </a:p>
        </p:txBody>
      </p:sp>
      <p:sp>
        <p:nvSpPr>
          <p:cNvPr id="385" name="CustomShape 6"/>
          <p:cNvSpPr/>
          <p:nvPr/>
        </p:nvSpPr>
        <p:spPr>
          <a:xfrm>
            <a:off x="11593440" y="5015880"/>
            <a:ext cx="935640" cy="592560"/>
          </a:xfrm>
          <a:prstGeom prst="down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7"/>
          <p:cNvSpPr/>
          <p:nvPr/>
        </p:nvSpPr>
        <p:spPr>
          <a:xfrm>
            <a:off x="11563560" y="6671880"/>
            <a:ext cx="935640" cy="592560"/>
          </a:xfrm>
          <a:prstGeom prst="down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8"/>
          <p:cNvSpPr/>
          <p:nvPr/>
        </p:nvSpPr>
        <p:spPr>
          <a:xfrm>
            <a:off x="7687980" y="7422120"/>
            <a:ext cx="9000720" cy="12110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560">
            <a:solidFill>
              <a:srgbClr val="FF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Identifikácia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potrieb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k-SK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členských krajín </a:t>
            </a:r>
          </a:p>
          <a:p>
            <a:pPr algn="ctr">
              <a:lnSpc>
                <a:spcPct val="100000"/>
              </a:lnSpc>
            </a:pPr>
            <a:r>
              <a:rPr lang="sk-SK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Strategickom pláne 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SPP</a:t>
            </a:r>
            <a:endParaRPr dirty="0"/>
          </a:p>
        </p:txBody>
      </p:sp>
      <p:sp>
        <p:nvSpPr>
          <p:cNvPr id="388" name="CustomShape 9"/>
          <p:cNvSpPr/>
          <p:nvPr/>
        </p:nvSpPr>
        <p:spPr>
          <a:xfrm>
            <a:off x="7633080" y="9400680"/>
            <a:ext cx="8884800" cy="6418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560">
            <a:solidFill>
              <a:srgbClr val="FF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Prispôsobenie SPP intervencií na ich potreby</a:t>
            </a:r>
            <a:endParaRPr/>
          </a:p>
        </p:txBody>
      </p:sp>
      <p:sp>
        <p:nvSpPr>
          <p:cNvPr id="389" name="CustomShape 10"/>
          <p:cNvSpPr/>
          <p:nvPr/>
        </p:nvSpPr>
        <p:spPr>
          <a:xfrm>
            <a:off x="7786800" y="10643040"/>
            <a:ext cx="8803080" cy="11818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560">
            <a:solidFill>
              <a:srgbClr val="FF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Vykonávanie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en-US" sz="3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pokrok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smerom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dosiahnutiu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cieľov</a:t>
            </a:r>
            <a:endParaRPr dirty="0"/>
          </a:p>
        </p:txBody>
      </p:sp>
      <p:sp>
        <p:nvSpPr>
          <p:cNvPr id="390" name="CustomShape 11"/>
          <p:cNvSpPr/>
          <p:nvPr/>
        </p:nvSpPr>
        <p:spPr>
          <a:xfrm>
            <a:off x="11563560" y="8790840"/>
            <a:ext cx="935640" cy="592560"/>
          </a:xfrm>
          <a:prstGeom prst="down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2"/>
          <p:cNvSpPr/>
          <p:nvPr/>
        </p:nvSpPr>
        <p:spPr>
          <a:xfrm>
            <a:off x="11563560" y="10200240"/>
            <a:ext cx="935640" cy="592560"/>
          </a:xfrm>
          <a:prstGeom prst="downArrow">
            <a:avLst>
              <a:gd name="adj1" fmla="val 50000"/>
              <a:gd name="adj2" fmla="val 50000"/>
            </a:avLst>
          </a:pr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3"/>
          <p:cNvSpPr/>
          <p:nvPr/>
        </p:nvSpPr>
        <p:spPr>
          <a:xfrm>
            <a:off x="4444560" y="7343640"/>
            <a:ext cx="2160000" cy="4479120"/>
          </a:xfrm>
          <a:prstGeom prst="round1Rect">
            <a:avLst>
              <a:gd name="adj" fmla="val 16667"/>
            </a:avLst>
          </a:prstGeom>
          <a:solidFill>
            <a:srgbClr val="FFC000"/>
          </a:solidFill>
          <a:ln w="25560">
            <a:solidFill>
              <a:srgbClr val="FF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ČLENSKÉ ŠTÁTY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93" name="CustomShape 14"/>
          <p:cNvSpPr/>
          <p:nvPr/>
        </p:nvSpPr>
        <p:spPr>
          <a:xfrm>
            <a:off x="6464968" y="577440"/>
            <a:ext cx="13113272" cy="157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720">
              <a:lnSpc>
                <a:spcPct val="100000"/>
              </a:lnSpc>
            </a:pP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NOVÝ </a:t>
            </a:r>
            <a:r>
              <a:rPr lang="en-US" sz="6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VYKONÁVACÍ </a:t>
            </a: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MODEL </a:t>
            </a:r>
            <a:r>
              <a:rPr lang="en-US" sz="6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SPP</a:t>
            </a:r>
            <a:endParaRPr dirty="0"/>
          </a:p>
        </p:txBody>
      </p:sp>
      <p:sp>
        <p:nvSpPr>
          <p:cNvPr id="394" name="CustomShape 15"/>
          <p:cNvSpPr/>
          <p:nvPr/>
        </p:nvSpPr>
        <p:spPr>
          <a:xfrm>
            <a:off x="1092060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5A444538-CB03-4A9A-BAAC-418A8C8F241C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17</a:t>
            </a:fld>
            <a:endParaRPr/>
          </a:p>
        </p:txBody>
      </p:sp>
      <p:pic>
        <p:nvPicPr>
          <p:cNvPr id="395" name="Picture 16"/>
          <p:cNvPicPr/>
          <p:nvPr/>
        </p:nvPicPr>
        <p:blipFill>
          <a:blip r:embed="rId2"/>
          <a:stretch/>
        </p:blipFill>
        <p:spPr>
          <a:xfrm>
            <a:off x="1187640" y="513000"/>
            <a:ext cx="1437840" cy="1437840"/>
          </a:xfrm>
          <a:prstGeom prst="rect">
            <a:avLst/>
          </a:prstGeom>
          <a:ln>
            <a:noFill/>
          </a:ln>
        </p:spPr>
      </p:pic>
      <p:pic>
        <p:nvPicPr>
          <p:cNvPr id="396" name="Picture 3"/>
          <p:cNvPicPr/>
          <p:nvPr/>
        </p:nvPicPr>
        <p:blipFill>
          <a:blip r:embed="rId3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1170000" y="325080"/>
            <a:ext cx="2099124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060200" indent="-1059840" algn="ctr">
              <a:lnSpc>
                <a:spcPct val="100000"/>
              </a:lnSpc>
              <a:buClr>
                <a:srgbClr val="FFFFFF"/>
              </a:buClr>
              <a:buFont typeface="StarSymbol"/>
              <a:buChar char=""/>
            </a:pPr>
            <a:r>
              <a:rPr lang="en-US" sz="6000" b="1" strike="noStrike" spc="-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ZJEDNODUŠENIE SPP</a:t>
            </a:r>
            <a:endParaRPr/>
          </a:p>
        </p:txBody>
      </p:sp>
      <p:sp>
        <p:nvSpPr>
          <p:cNvPr id="533" name="CustomShape 2"/>
          <p:cNvSpPr/>
          <p:nvPr/>
        </p:nvSpPr>
        <p:spPr>
          <a:xfrm>
            <a:off x="900360" y="1911960"/>
            <a:ext cx="21746160" cy="1016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3"/>
          <p:cNvSpPr/>
          <p:nvPr/>
        </p:nvSpPr>
        <p:spPr>
          <a:xfrm>
            <a:off x="1096416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378C8AEC-21C2-4CE1-AB14-2B22CE01A37B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18</a:t>
            </a:fld>
            <a:endParaRPr/>
          </a:p>
        </p:txBody>
      </p:sp>
      <p:sp>
        <p:nvSpPr>
          <p:cNvPr id="535" name="CustomShape 4"/>
          <p:cNvSpPr/>
          <p:nvPr/>
        </p:nvSpPr>
        <p:spPr>
          <a:xfrm>
            <a:off x="611640" y="1831680"/>
            <a:ext cx="7345080" cy="3918191"/>
          </a:xfrm>
          <a:prstGeom prst="rect">
            <a:avLst/>
          </a:prstGeom>
          <a:solidFill>
            <a:srgbClr val="133176"/>
          </a:solidFill>
          <a:ln w="12600">
            <a:solidFill>
              <a:srgbClr val="133176"/>
            </a:solidFill>
            <a:round/>
          </a:ln>
          <a:effectLst>
            <a:outerShdw dist="2304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NOVÉ PRÍLEŽITOSTI</a:t>
            </a:r>
            <a:endParaRPr dirty="0"/>
          </a:p>
        </p:txBody>
      </p:sp>
      <p:sp>
        <p:nvSpPr>
          <p:cNvPr id="536" name="CustomShape 5"/>
          <p:cNvSpPr/>
          <p:nvPr/>
        </p:nvSpPr>
        <p:spPr>
          <a:xfrm>
            <a:off x="611640" y="6226511"/>
            <a:ext cx="7345080" cy="3242569"/>
          </a:xfrm>
          <a:prstGeom prst="rect">
            <a:avLst/>
          </a:prstGeom>
          <a:solidFill>
            <a:srgbClr val="133176"/>
          </a:solidFill>
          <a:ln w="12600">
            <a:solidFill>
              <a:srgbClr val="133176"/>
            </a:solidFill>
            <a:round/>
          </a:ln>
          <a:effectLst>
            <a:outerShdw dist="2304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00" b="1" strike="noStrike" spc="-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PRE PRÍJEMCOV</a:t>
            </a:r>
            <a:endParaRPr/>
          </a:p>
        </p:txBody>
      </p:sp>
      <p:sp>
        <p:nvSpPr>
          <p:cNvPr id="537" name="CustomShape 6"/>
          <p:cNvSpPr/>
          <p:nvPr/>
        </p:nvSpPr>
        <p:spPr>
          <a:xfrm>
            <a:off x="611640" y="10045440"/>
            <a:ext cx="7345080" cy="1969560"/>
          </a:xfrm>
          <a:prstGeom prst="rect">
            <a:avLst/>
          </a:prstGeom>
          <a:solidFill>
            <a:srgbClr val="133176"/>
          </a:solidFill>
          <a:ln w="12600">
            <a:solidFill>
              <a:srgbClr val="133176"/>
            </a:solidFill>
            <a:round/>
          </a:ln>
          <a:effectLst>
            <a:outerShdw dist="2304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00" b="1" strike="noStrike" spc="-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ORGÁNY VEREJNEJ SPRÁVY</a:t>
            </a:r>
            <a:endParaRPr/>
          </a:p>
        </p:txBody>
      </p:sp>
      <p:sp>
        <p:nvSpPr>
          <p:cNvPr id="538" name="CustomShape 7"/>
          <p:cNvSpPr/>
          <p:nvPr/>
        </p:nvSpPr>
        <p:spPr>
          <a:xfrm>
            <a:off x="8483925" y="1831680"/>
            <a:ext cx="13702680" cy="3918191"/>
          </a:xfrm>
          <a:prstGeom prst="rect">
            <a:avLst/>
          </a:prstGeom>
          <a:solidFill>
            <a:srgbClr val="FFFFFF"/>
          </a:solidFill>
          <a:ln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endParaRPr lang="sk-SK" sz="2800" b="1" strike="noStrike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Dôraz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výsledky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výkonnosť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684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Zjednodušenie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zníženie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administratívnej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záťaže</a:t>
            </a:r>
            <a:endParaRPr lang="sk-SK" sz="3200" strike="noStrike" spc="-1" dirty="0" smtClean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Lepšie zacielenie v národnom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strategick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plán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lang="sk-SK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684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Strategický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plán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prispôsoben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ý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miestnym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potrebám</a:t>
            </a:r>
            <a:endParaRPr lang="sk-SK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684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Zefektívnenie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systémov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oboch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pilierov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vrátane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postupov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šetrných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životnému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prostrediu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9" name="CustomShape 8"/>
          <p:cNvSpPr/>
          <p:nvPr/>
        </p:nvSpPr>
        <p:spPr>
          <a:xfrm>
            <a:off x="8463240" y="6226511"/>
            <a:ext cx="13700520" cy="3231049"/>
          </a:xfrm>
          <a:prstGeom prst="rect">
            <a:avLst/>
          </a:prstGeom>
          <a:solidFill>
            <a:srgbClr val="FFFFFF"/>
          </a:solidFill>
          <a:ln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endParaRPr lang="sk-SK" sz="2800" b="1" strike="noStrike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Žiadne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podrobné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pravidlá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EÚ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týkajúce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jednotlivých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príjemcov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Využívanie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technológií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rýchlejšie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jednoduchšie 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automatick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ejšie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splnenie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administratívnych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postupov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Prístup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lepš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iemu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poľnohospodárske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poradenstv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pomoc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žiadaní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podporu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0" name="CustomShape 9"/>
          <p:cNvSpPr/>
          <p:nvPr/>
        </p:nvSpPr>
        <p:spPr>
          <a:xfrm>
            <a:off x="8463240" y="10014480"/>
            <a:ext cx="13698000" cy="1981080"/>
          </a:xfrm>
          <a:prstGeom prst="rect">
            <a:avLst/>
          </a:prstGeom>
          <a:solidFill>
            <a:srgbClr val="FFFFFF"/>
          </a:solidFill>
          <a:ln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Menej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predpis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ohľadom 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EÚ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požiadaviek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Zefektívnenie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požiadaviek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podávanie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sprá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</a:p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Stabilita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týkajúca sa riadiacich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orgáno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platobn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agentúr</a:t>
            </a:r>
            <a:r>
              <a:rPr lang="sk-SK" sz="32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certifikačné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orgány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systémy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ACS</a:t>
            </a:r>
            <a:r>
              <a:rPr lang="sk-SK" sz="32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LPIS)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41" name="Picture 3"/>
          <p:cNvPicPr/>
          <p:nvPr/>
        </p:nvPicPr>
        <p:blipFill>
          <a:blip r:embed="rId3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  <p:pic>
        <p:nvPicPr>
          <p:cNvPr id="542" name="Picture 14"/>
          <p:cNvPicPr/>
          <p:nvPr/>
        </p:nvPicPr>
        <p:blipFill>
          <a:blip r:embed="rId4"/>
          <a:stretch/>
        </p:blipFill>
        <p:spPr>
          <a:xfrm>
            <a:off x="611640" y="12240"/>
            <a:ext cx="1842480" cy="139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1170000" y="325080"/>
            <a:ext cx="2099124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060200" indent="-1059840" algn="ctr">
              <a:lnSpc>
                <a:spcPct val="100000"/>
              </a:lnSpc>
              <a:buClr>
                <a:srgbClr val="FFFFFF"/>
              </a:buClr>
              <a:buFont typeface="StarSymbol"/>
              <a:buChar char=""/>
            </a:pPr>
            <a:r>
              <a:rPr lang="en-US" sz="6000" b="1" strike="noStrike" spc="-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MODERNÁ SPOLOČNÁ POĽNOHOSPODÁRSKA POLITIKA</a:t>
            </a:r>
            <a:endParaRPr/>
          </a:p>
        </p:txBody>
      </p:sp>
      <p:sp>
        <p:nvSpPr>
          <p:cNvPr id="544" name="CustomShape 2"/>
          <p:cNvSpPr/>
          <p:nvPr/>
        </p:nvSpPr>
        <p:spPr>
          <a:xfrm>
            <a:off x="900360" y="1911960"/>
            <a:ext cx="21746160" cy="1016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CustomShape 3"/>
          <p:cNvSpPr/>
          <p:nvPr/>
        </p:nvSpPr>
        <p:spPr>
          <a:xfrm>
            <a:off x="1096416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338BFB29-EC77-45BB-8B70-8AA791E6052B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</a:t>
            </a:fld>
            <a:endParaRPr/>
          </a:p>
        </p:txBody>
      </p:sp>
      <p:sp>
        <p:nvSpPr>
          <p:cNvPr id="546" name="CustomShape 4"/>
          <p:cNvSpPr/>
          <p:nvPr/>
        </p:nvSpPr>
        <p:spPr>
          <a:xfrm>
            <a:off x="611640" y="1539360"/>
            <a:ext cx="7345080" cy="3341520"/>
          </a:xfrm>
          <a:prstGeom prst="rect">
            <a:avLst/>
          </a:prstGeom>
          <a:solidFill>
            <a:srgbClr val="133176"/>
          </a:solidFill>
          <a:ln w="12600">
            <a:solidFill>
              <a:srgbClr val="133176"/>
            </a:solidFill>
            <a:round/>
          </a:ln>
          <a:effectLst>
            <a:outerShdw dist="2304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00" b="1" strike="noStrike" spc="-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VEDOMOSTI A INOVÁCIE</a:t>
            </a:r>
            <a:endParaRPr/>
          </a:p>
        </p:txBody>
      </p:sp>
      <p:sp>
        <p:nvSpPr>
          <p:cNvPr id="547" name="CustomShape 5"/>
          <p:cNvSpPr/>
          <p:nvPr/>
        </p:nvSpPr>
        <p:spPr>
          <a:xfrm>
            <a:off x="611640" y="5187600"/>
            <a:ext cx="7345080" cy="3615840"/>
          </a:xfrm>
          <a:prstGeom prst="rect">
            <a:avLst/>
          </a:prstGeom>
          <a:solidFill>
            <a:srgbClr val="133176"/>
          </a:solidFill>
          <a:ln w="12600">
            <a:solidFill>
              <a:srgbClr val="133176"/>
            </a:solidFill>
            <a:round/>
          </a:ln>
          <a:effectLst>
            <a:outerShdw dist="2304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00" b="1" strike="noStrike" spc="-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POĽNOHOSPODÁRSKE PORADENSKÉ SLUŽBY ZAČLENENÉ DO AKIS</a:t>
            </a:r>
            <a:endParaRPr/>
          </a:p>
        </p:txBody>
      </p:sp>
      <p:sp>
        <p:nvSpPr>
          <p:cNvPr id="548" name="CustomShape 6"/>
          <p:cNvSpPr/>
          <p:nvPr/>
        </p:nvSpPr>
        <p:spPr>
          <a:xfrm>
            <a:off x="611640" y="9093240"/>
            <a:ext cx="7345080" cy="3220200"/>
          </a:xfrm>
          <a:prstGeom prst="rect">
            <a:avLst/>
          </a:prstGeom>
          <a:solidFill>
            <a:srgbClr val="133176"/>
          </a:solidFill>
          <a:ln w="12600">
            <a:solidFill>
              <a:srgbClr val="133176"/>
            </a:solidFill>
            <a:round/>
          </a:ln>
          <a:effectLst>
            <a:outerShdw dist="2304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00" b="1" strike="noStrike" spc="-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DIGITÁLNY PRECHOD V OBLASTI POĽNOHOSPODÁRSTVA</a:t>
            </a:r>
            <a:endParaRPr/>
          </a:p>
        </p:txBody>
      </p:sp>
      <p:sp>
        <p:nvSpPr>
          <p:cNvPr id="549" name="CustomShape 7"/>
          <p:cNvSpPr/>
          <p:nvPr/>
        </p:nvSpPr>
        <p:spPr>
          <a:xfrm>
            <a:off x="8424000" y="1539360"/>
            <a:ext cx="13702680" cy="3399120"/>
          </a:xfrm>
          <a:prstGeom prst="rect">
            <a:avLst/>
          </a:prstGeom>
          <a:solidFill>
            <a:srgbClr val="FFFFFF"/>
          </a:solidFill>
          <a:ln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trategické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plány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 zamerajú aj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podporu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výmenu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poznatkov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inovácií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digitalizácie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poľnohospodárstve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vidieckych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oblastiach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684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Členské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štáty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pripravia 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trategické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plány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zlepšenie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poľnohospodársk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ych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znalostných 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inovačn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ých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systém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(AKIS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457200" indent="-45684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mili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árd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 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programu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Horizont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bude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podporovať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výskum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inovácie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oblasti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potravín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poľnohospodárstva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rozvoja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vidieka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biohospodárstv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0" name="CustomShape 8"/>
          <p:cNvSpPr/>
          <p:nvPr/>
        </p:nvSpPr>
        <p:spPr>
          <a:xfrm>
            <a:off x="8461080" y="5172840"/>
            <a:ext cx="13700520" cy="3580560"/>
          </a:xfrm>
          <a:prstGeom prst="rect">
            <a:avLst/>
          </a:prstGeom>
          <a:solidFill>
            <a:srgbClr val="FFFFFF"/>
          </a:solidFill>
          <a:ln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oľnohospodárske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poradenstvo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bude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integrované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AKIS,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ktor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ý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umožňuje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pokryť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celý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hospodársky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environmentálny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sociálny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rozmer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Bude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poskytovať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aktuálne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informácie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 oblasti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výskum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inováci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í</a:t>
            </a:r>
            <a:r>
              <a:rPr lang="sk-SK" sz="3200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ako aj v</a:t>
            </a:r>
            <a:r>
              <a:rPr lang="en-US" sz="3200" i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šetky</a:t>
            </a:r>
            <a:r>
              <a:rPr lang="en-US" sz="3200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3200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opatrenia</a:t>
            </a:r>
            <a:r>
              <a:rPr lang="en-US" sz="3200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požiadavky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záväzky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oblasti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riadenia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SPP 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vrátane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podmienenosti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finančné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nástroje</a:t>
            </a:r>
            <a:r>
              <a:rPr lang="en-US" sz="3200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plány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200" i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podporu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inovácií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príprave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vykonávaní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operačných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skupín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EIP a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rozvoj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digitálnych</a:t>
            </a:r>
            <a:r>
              <a:rPr lang="en-US" sz="3200" i="1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i="1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technológií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1" name="CustomShape 9"/>
          <p:cNvSpPr/>
          <p:nvPr/>
        </p:nvSpPr>
        <p:spPr>
          <a:xfrm>
            <a:off x="8428320" y="9093240"/>
            <a:ext cx="13698000" cy="3655800"/>
          </a:xfrm>
          <a:prstGeom prst="rect">
            <a:avLst/>
          </a:prstGeom>
          <a:solidFill>
            <a:srgbClr val="FFFFFF"/>
          </a:solidFill>
          <a:ln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SPP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strategické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plány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zav</a:t>
            </a:r>
            <a:r>
              <a:rPr lang="sk-SK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edú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stratégiu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rozvoj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digitálnych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technológií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poľnohospodárstve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vidieckych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oblastiach</a:t>
            </a:r>
            <a:endParaRPr lang="sk-SK" sz="3200" strike="noStrike" spc="-1" dirty="0" smtClean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Zlepší sa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využívanie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veľkých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dát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nových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technológií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oblasti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kontroly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dohľadu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ďalej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len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„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systém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monitorovania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“,</a:t>
            </a:r>
            <a:r>
              <a:rPr lang="sk-SK" sz="3200" strike="noStrike" spc="-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GSA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predvyplnenie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žiadostí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...)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285840" indent="-285480" algn="just">
              <a:lnSpc>
                <a:spcPct val="100000"/>
              </a:lnSpc>
              <a:buClr>
                <a:srgbClr val="BBB831"/>
              </a:buClr>
              <a:buFont typeface="Wingdings" charset="2"/>
              <a:buChar char=""/>
            </a:pPr>
            <a:r>
              <a:rPr lang="sk-SK" sz="3200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Väčšia p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odpor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digitalizáci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života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200" strike="noStrike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vidieku</a:t>
            </a:r>
            <a:r>
              <a:rPr lang="sk-SK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využívania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precízneho</a:t>
            </a:r>
            <a:r>
              <a:rPr lang="en-US" sz="320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poľnohospodárstva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52" name="Picture 3"/>
          <p:cNvPicPr/>
          <p:nvPr/>
        </p:nvPicPr>
        <p:blipFill>
          <a:blip r:embed="rId3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  <p:pic>
        <p:nvPicPr>
          <p:cNvPr id="553" name="Picture 12"/>
          <p:cNvPicPr/>
          <p:nvPr/>
        </p:nvPicPr>
        <p:blipFill>
          <a:blip r:embed="rId4"/>
          <a:stretch/>
        </p:blipFill>
        <p:spPr>
          <a:xfrm>
            <a:off x="900360" y="0"/>
            <a:ext cx="1293840" cy="12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1170000" y="1315452"/>
            <a:ext cx="20991240" cy="13154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60" algn="ctr">
              <a:lnSpc>
                <a:spcPct val="100000"/>
              </a:lnSpc>
              <a:buClr>
                <a:srgbClr val="FFFFFF"/>
              </a:buClr>
            </a:pP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PRIORITY SPP</a:t>
            </a:r>
            <a:endParaRPr dirty="0"/>
          </a:p>
        </p:txBody>
      </p:sp>
      <p:sp>
        <p:nvSpPr>
          <p:cNvPr id="289" name="CustomShape 2"/>
          <p:cNvSpPr/>
          <p:nvPr/>
        </p:nvSpPr>
        <p:spPr>
          <a:xfrm>
            <a:off x="900360" y="1911960"/>
            <a:ext cx="21746160" cy="1016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 marL="106020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endParaRPr lang="sk-SK" sz="3700" b="1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6020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endParaRPr lang="sk-SK" sz="3700" b="1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6020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r>
              <a:rPr lang="en-US" sz="37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Zjednodušenie</a:t>
            </a:r>
            <a:r>
              <a:rPr lang="en-US" sz="37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37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modernizáci</a:t>
            </a:r>
            <a:r>
              <a:rPr lang="sk-SK" sz="37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r>
              <a:rPr lang="en-US" sz="37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SPP</a:t>
            </a:r>
            <a:r>
              <a:rPr lang="sk-SK" sz="37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viac voľnosti pre členské krajiny</a:t>
            </a:r>
          </a:p>
          <a:p>
            <a:pPr marL="106020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endParaRPr dirty="0"/>
          </a:p>
          <a:p>
            <a:pPr marL="106020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r>
              <a:rPr lang="en-US" sz="37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Spravodlivejšie</a:t>
            </a:r>
            <a:r>
              <a:rPr lang="en-US" sz="37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37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efektívnejšie</a:t>
            </a:r>
            <a:r>
              <a:rPr lang="en-US" sz="37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rozde</a:t>
            </a:r>
            <a:r>
              <a:rPr lang="sk-SK" sz="37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leni</a:t>
            </a:r>
            <a:r>
              <a:rPr lang="sk-SK" sz="3700" b="1" i="1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</a:t>
            </a:r>
            <a:r>
              <a:rPr lang="en-US" sz="37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podpory</a:t>
            </a:r>
            <a:r>
              <a:rPr lang="en-US" sz="37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poľnohospodáro</a:t>
            </a:r>
            <a:r>
              <a:rPr lang="sk-SK" sz="37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</a:t>
            </a:r>
          </a:p>
          <a:p>
            <a:pPr marL="106020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endParaRPr lang="sk-SK" b="1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60200" lvl="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r>
              <a:rPr lang="en-US" sz="3700" b="1" i="1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Vyššie</a:t>
            </a:r>
            <a:r>
              <a:rPr lang="en-US" sz="37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ambície</a:t>
            </a:r>
            <a:r>
              <a:rPr lang="en-US" sz="37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</a:t>
            </a:r>
            <a:r>
              <a:rPr lang="en-US" sz="3700" b="1" i="1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oblasti</a:t>
            </a:r>
            <a:r>
              <a:rPr lang="en-US" sz="37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životného</a:t>
            </a:r>
            <a:r>
              <a:rPr lang="en-US" sz="37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prostredia</a:t>
            </a:r>
            <a:r>
              <a:rPr lang="en-US" sz="37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3700" b="1" i="1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klímy</a:t>
            </a:r>
            <a:endParaRPr lang="sk-SK" sz="3700" b="1" i="1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60200" lvl="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endParaRPr lang="en-US" dirty="0">
              <a:solidFill>
                <a:prstClr val="black"/>
              </a:solidFill>
            </a:endParaRPr>
          </a:p>
          <a:p>
            <a:pPr marL="1060200" lvl="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r>
              <a:rPr lang="en-US" sz="37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Podpora </a:t>
            </a:r>
            <a:r>
              <a:rPr lang="en-US" sz="3700" b="1" i="1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rozvoja</a:t>
            </a:r>
            <a:r>
              <a:rPr lang="en-US" sz="3700" b="1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poľnohospodárstva</a:t>
            </a:r>
            <a:r>
              <a:rPr lang="en-US" sz="3700" b="1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založeného</a:t>
            </a:r>
            <a:r>
              <a:rPr lang="en-US" sz="3700" b="1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</a:t>
            </a:r>
            <a:r>
              <a:rPr lang="en-US" sz="3700" b="1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700" b="1" i="1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poznatkoch</a:t>
            </a:r>
            <a:endParaRPr lang="en-US" dirty="0">
              <a:solidFill>
                <a:prstClr val="black"/>
              </a:solidFill>
            </a:endParaRPr>
          </a:p>
          <a:p>
            <a:pPr marL="1060200" indent="-1059840">
              <a:lnSpc>
                <a:spcPct val="150000"/>
              </a:lnSpc>
              <a:buClr>
                <a:srgbClr val="0F5494"/>
              </a:buClr>
              <a:buFont typeface="Wingdings" charset="2"/>
              <a:buChar char=""/>
            </a:pPr>
            <a:endParaRPr dirty="0"/>
          </a:p>
        </p:txBody>
      </p:sp>
      <p:sp>
        <p:nvSpPr>
          <p:cNvPr id="290" name="CustomShape 3"/>
          <p:cNvSpPr/>
          <p:nvPr/>
        </p:nvSpPr>
        <p:spPr>
          <a:xfrm>
            <a:off x="1096884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73E16A7D-C8F7-4901-9890-CC4FFB6BD781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fld>
            <a:endParaRPr/>
          </a:p>
        </p:txBody>
      </p:sp>
      <p:pic>
        <p:nvPicPr>
          <p:cNvPr id="291" name="Picture 6"/>
          <p:cNvPicPr/>
          <p:nvPr/>
        </p:nvPicPr>
        <p:blipFill>
          <a:blip r:embed="rId3"/>
          <a:stretch/>
        </p:blipFill>
        <p:spPr>
          <a:xfrm>
            <a:off x="1170000" y="833400"/>
            <a:ext cx="1797480" cy="1797480"/>
          </a:xfrm>
          <a:prstGeom prst="rect">
            <a:avLst/>
          </a:prstGeom>
          <a:ln>
            <a:noFill/>
          </a:ln>
        </p:spPr>
      </p:pic>
      <p:pic>
        <p:nvPicPr>
          <p:cNvPr id="292" name="Picture 3"/>
          <p:cNvPicPr/>
          <p:nvPr/>
        </p:nvPicPr>
        <p:blipFill>
          <a:blip r:embed="rId4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0" y="934920"/>
            <a:ext cx="2357964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4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LEGISLATÍVNE NÁVRHY </a:t>
            </a:r>
            <a:r>
              <a:rPr lang="en-US" sz="4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A </a:t>
            </a:r>
            <a:r>
              <a:rPr lang="en-US" sz="4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ĎALŠIE INFORMÁCIE SÚ K DISPOZÍCII NA:</a:t>
            </a:r>
            <a:endParaRPr sz="4000" dirty="0"/>
          </a:p>
        </p:txBody>
      </p:sp>
      <p:sp>
        <p:nvSpPr>
          <p:cNvPr id="555" name="CustomShape 2"/>
          <p:cNvSpPr/>
          <p:nvPr/>
        </p:nvSpPr>
        <p:spPr>
          <a:xfrm>
            <a:off x="1116360" y="1700463"/>
            <a:ext cx="21458160" cy="9280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sk-SK" sz="3200" b="1" i="1" strike="noStrike" spc="-1" dirty="0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Rozpočet</a:t>
            </a:r>
            <a:endParaRPr dirty="0"/>
          </a:p>
          <a:p>
            <a:pPr algn="ctr">
              <a:lnSpc>
                <a:spcPct val="150000"/>
              </a:lnSpc>
            </a:pPr>
            <a:r>
              <a:rPr lang="en-US" sz="2400" i="1" u="sng" strike="noStrike" spc="-1" dirty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https://ec.europa.eu/commission/publications/factsheets-long-term-budget-proposals_en</a:t>
            </a:r>
            <a:endParaRPr dirty="0"/>
          </a:p>
          <a:p>
            <a:pPr algn="ctr">
              <a:lnSpc>
                <a:spcPct val="150000"/>
              </a:lnSpc>
            </a:pPr>
            <a:r>
              <a:rPr lang="en-US" sz="2400" i="1" u="sng" strike="noStrike" spc="-1" dirty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http://ec.europa.eu/budget/mff/index_en.cfm</a:t>
            </a:r>
            <a:endParaRPr dirty="0"/>
          </a:p>
          <a:p>
            <a:pPr algn="ctr">
              <a:lnSpc>
                <a:spcPct val="150000"/>
              </a:lnSpc>
            </a:pPr>
            <a:endParaRPr dirty="0"/>
          </a:p>
          <a:p>
            <a:pPr algn="ctr">
              <a:lnSpc>
                <a:spcPct val="150000"/>
              </a:lnSpc>
            </a:pPr>
            <a:r>
              <a:rPr lang="en-US" sz="3200" b="1" i="1" strike="noStrike" spc="-1" dirty="0" err="1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Legislatívne</a:t>
            </a:r>
            <a:r>
              <a:rPr lang="en-US" sz="3200" b="1" i="1" strike="noStrike" spc="-1" dirty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3200" b="1" i="1" strike="noStrike" spc="-1" dirty="0" err="1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návrhy</a:t>
            </a:r>
            <a:r>
              <a:rPr lang="en-US" sz="3200" b="1" i="1" strike="noStrike" spc="-1" dirty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SPP</a:t>
            </a:r>
            <a:endParaRPr dirty="0"/>
          </a:p>
          <a:p>
            <a:pPr algn="ctr">
              <a:lnSpc>
                <a:spcPct val="150000"/>
              </a:lnSpc>
            </a:pPr>
            <a:r>
              <a:rPr lang="en-US" sz="2400" i="1" u="sng" strike="noStrike" spc="-1" dirty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https://ec.europa.eu/info/food-farming-fisheries/key-policies/common-agricultural-policy/future-common-agricultural-policy_en</a:t>
            </a:r>
            <a:endParaRPr dirty="0"/>
          </a:p>
          <a:p>
            <a:pPr algn="ctr">
              <a:lnSpc>
                <a:spcPct val="15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6600" b="1" i="1" strike="noStrike" spc="-1" dirty="0" err="1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Ďakujem</a:t>
            </a:r>
            <a:r>
              <a:rPr lang="en-US" sz="6600" b="1" i="1" strike="noStrike" spc="-1" dirty="0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6600" b="1" i="1" strike="noStrike" spc="-1" dirty="0" err="1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Vám</a:t>
            </a:r>
            <a:r>
              <a:rPr lang="en-US" sz="6600" b="1" i="1" strike="noStrike" spc="-1" dirty="0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6600" b="1" i="1" strike="noStrike" spc="-1" dirty="0" err="1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</a:t>
            </a:r>
            <a:r>
              <a:rPr lang="en-US" sz="6600" b="1" i="1" strike="noStrike" spc="-1" dirty="0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6600" b="1" i="1" strike="noStrike" spc="-1" dirty="0" err="1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pozornosť</a:t>
            </a:r>
            <a:r>
              <a:rPr lang="en-US" sz="6600" b="1" i="1" strike="noStrike" spc="-1" dirty="0" smtClean="0">
                <a:solidFill>
                  <a:srgbClr val="1641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  <a:endParaRPr sz="6600" dirty="0" smtClean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556" name="CustomShape 3"/>
          <p:cNvSpPr/>
          <p:nvPr/>
        </p:nvSpPr>
        <p:spPr>
          <a:xfrm>
            <a:off x="1089504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9142A5EA-A2D9-48A5-8CC9-805169A21C8B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20</a:t>
            </a:fld>
            <a:endParaRPr/>
          </a:p>
        </p:txBody>
      </p:sp>
      <p:pic>
        <p:nvPicPr>
          <p:cNvPr id="557" name="Picture 3"/>
          <p:cNvPicPr/>
          <p:nvPr/>
        </p:nvPicPr>
        <p:blipFill>
          <a:blip r:embed="rId2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"/>
          <p:cNvPicPr/>
          <p:nvPr/>
        </p:nvPicPr>
        <p:blipFill>
          <a:blip r:embed="rId3"/>
          <a:stretch/>
        </p:blipFill>
        <p:spPr>
          <a:xfrm>
            <a:off x="5536440" y="513180"/>
            <a:ext cx="13256280" cy="10262160"/>
          </a:xfrm>
          <a:prstGeom prst="rect">
            <a:avLst/>
          </a:prstGeom>
          <a:ln>
            <a:noFill/>
          </a:ln>
        </p:spPr>
      </p:pic>
      <p:sp>
        <p:nvSpPr>
          <p:cNvPr id="294" name="CustomShape 1"/>
          <p:cNvSpPr/>
          <p:nvPr/>
        </p:nvSpPr>
        <p:spPr>
          <a:xfrm>
            <a:off x="4847400" y="1581480"/>
            <a:ext cx="15986520" cy="11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96960" indent="-696600" algn="ctr">
              <a:lnSpc>
                <a:spcPct val="100000"/>
              </a:lnSpc>
            </a:pPr>
            <a:r>
              <a:rPr lang="en-US" sz="583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POSKYT</a:t>
            </a:r>
            <a:r>
              <a:rPr lang="sk-SK" sz="583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UJE </a:t>
            </a:r>
            <a:r>
              <a:rPr lang="en-US" sz="583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VÝHOD</a:t>
            </a:r>
            <a:r>
              <a:rPr lang="sk-SK" sz="583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</a:t>
            </a:r>
            <a:r>
              <a:rPr lang="en-US" sz="583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583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 </a:t>
            </a:r>
            <a:r>
              <a:rPr lang="en-US" sz="583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OBČANOV</a:t>
            </a:r>
            <a:endParaRPr dirty="0"/>
          </a:p>
        </p:txBody>
      </p:sp>
      <p:sp>
        <p:nvSpPr>
          <p:cNvPr id="295" name="CustomShape 2"/>
          <p:cNvSpPr/>
          <p:nvPr/>
        </p:nvSpPr>
        <p:spPr>
          <a:xfrm>
            <a:off x="3089880" y="10363320"/>
            <a:ext cx="2446560" cy="50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720" b="1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SPP</a:t>
            </a:r>
            <a:endParaRPr/>
          </a:p>
        </p:txBody>
      </p:sp>
      <p:sp>
        <p:nvSpPr>
          <p:cNvPr id="296" name="CustomShape 3"/>
          <p:cNvSpPr/>
          <p:nvPr/>
        </p:nvSpPr>
        <p:spPr>
          <a:xfrm>
            <a:off x="5486040" y="9902160"/>
            <a:ext cx="3356640" cy="1871640"/>
          </a:xfrm>
          <a:prstGeom prst="rect">
            <a:avLst/>
          </a:prstGeom>
          <a:solidFill>
            <a:srgbClr val="66B142"/>
          </a:solidFill>
          <a:ln>
            <a:noFill/>
          </a:ln>
          <a:effectLst>
            <a:outerShdw dist="1908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66680" algn="ctr">
              <a:lnSpc>
                <a:spcPct val="100000"/>
              </a:lnSpc>
            </a:pPr>
            <a:r>
              <a:rPr lang="sk-SK" sz="1950" b="1" i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poločný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rámec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úrovni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EÚ,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ktor</a:t>
            </a:r>
            <a:r>
              <a:rPr lang="sk-SK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ý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umož</a:t>
            </a:r>
            <a:r>
              <a:rPr lang="sk-SK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ňuje</a:t>
            </a:r>
            <a:r>
              <a:rPr lang="sk-SK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prispôsobenie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miestnym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podmienkam</a:t>
            </a:r>
            <a:endParaRPr dirty="0"/>
          </a:p>
          <a:p>
            <a:pPr marL="166680" algn="ctr">
              <a:lnSpc>
                <a:spcPct val="100000"/>
              </a:lnSpc>
            </a:pPr>
            <a:endParaRPr dirty="0"/>
          </a:p>
        </p:txBody>
      </p:sp>
      <p:sp>
        <p:nvSpPr>
          <p:cNvPr id="297" name="CustomShape 4"/>
          <p:cNvSpPr/>
          <p:nvPr/>
        </p:nvSpPr>
        <p:spPr>
          <a:xfrm>
            <a:off x="8843400" y="9878400"/>
            <a:ext cx="3356640" cy="2465640"/>
          </a:xfrm>
          <a:prstGeom prst="rect">
            <a:avLst/>
          </a:prstGeom>
          <a:solidFill>
            <a:srgbClr val="66B142"/>
          </a:solidFill>
          <a:ln>
            <a:noFill/>
          </a:ln>
          <a:effectLst>
            <a:outerShdw dist="1908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66680" algn="ctr">
              <a:lnSpc>
                <a:spcPct val="100000"/>
              </a:lnSpc>
            </a:pPr>
            <a:endParaRPr lang="sk-SK" sz="1950" b="1" i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6680" algn="ctr">
              <a:lnSpc>
                <a:spcPct val="100000"/>
              </a:lnSpc>
            </a:pPr>
            <a:r>
              <a:rPr lang="sk-SK" sz="1950" b="1" i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odpor</a:t>
            </a:r>
            <a:r>
              <a:rPr lang="sk-SK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príjmov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poľnohospodárskych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podnikov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trvalo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udržateľné</a:t>
            </a:r>
            <a:r>
              <a:rPr lang="sk-SK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poľnohospodárstv</a:t>
            </a:r>
            <a:r>
              <a:rPr lang="sk-SK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dirty="0"/>
          </a:p>
        </p:txBody>
      </p:sp>
      <p:sp>
        <p:nvSpPr>
          <p:cNvPr id="298" name="CustomShape 5"/>
          <p:cNvSpPr/>
          <p:nvPr/>
        </p:nvSpPr>
        <p:spPr>
          <a:xfrm>
            <a:off x="12188520" y="10081080"/>
            <a:ext cx="3356640" cy="1277280"/>
          </a:xfrm>
          <a:prstGeom prst="rect">
            <a:avLst/>
          </a:prstGeom>
          <a:solidFill>
            <a:srgbClr val="66B142"/>
          </a:solidFill>
          <a:ln>
            <a:noFill/>
          </a:ln>
          <a:effectLst>
            <a:outerShdw dist="1908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66680" algn="ctr">
              <a:lnSpc>
                <a:spcPct val="100000"/>
              </a:lnSpc>
            </a:pP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Podporuje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rozvoj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vidieckych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oblastí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celej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EÚ</a:t>
            </a:r>
            <a:endParaRPr dirty="0"/>
          </a:p>
          <a:p>
            <a:pPr marL="166680" algn="ctr">
              <a:lnSpc>
                <a:spcPct val="100000"/>
              </a:lnSpc>
            </a:pPr>
            <a:endParaRPr dirty="0"/>
          </a:p>
        </p:txBody>
      </p:sp>
      <p:sp>
        <p:nvSpPr>
          <p:cNvPr id="299" name="CustomShape 6"/>
          <p:cNvSpPr/>
          <p:nvPr/>
        </p:nvSpPr>
        <p:spPr>
          <a:xfrm>
            <a:off x="15545880" y="9902160"/>
            <a:ext cx="3289320" cy="1277640"/>
          </a:xfrm>
          <a:prstGeom prst="rect">
            <a:avLst/>
          </a:prstGeom>
          <a:solidFill>
            <a:srgbClr val="66B142"/>
          </a:solidFill>
          <a:ln>
            <a:noFill/>
          </a:ln>
          <a:effectLst>
            <a:outerShdw dist="1908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66680" algn="ctr">
              <a:lnSpc>
                <a:spcPct val="100000"/>
              </a:lnSpc>
            </a:pP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Umožňuje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fungovanie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jednotného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trhu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jednotn</a:t>
            </a:r>
            <a:r>
              <a:rPr lang="sk-SK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sk-SK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vystupovanie </a:t>
            </a:r>
            <a:r>
              <a:rPr lang="en-US" sz="1950" b="1" i="1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1950" b="1" i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medzinárodnej</a:t>
            </a:r>
            <a:r>
              <a:rPr lang="en-US" sz="1950" b="1" i="1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950" b="1" i="1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úrovni</a:t>
            </a:r>
            <a:endParaRPr dirty="0"/>
          </a:p>
        </p:txBody>
      </p:sp>
      <p:sp>
        <p:nvSpPr>
          <p:cNvPr id="300" name="CustomShape 7"/>
          <p:cNvSpPr/>
          <p:nvPr/>
        </p:nvSpPr>
        <p:spPr>
          <a:xfrm>
            <a:off x="7569359" y="546120"/>
            <a:ext cx="8617125" cy="91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Poľnohospodárstvo</a:t>
            </a:r>
            <a:r>
              <a:rPr lang="en-US" sz="4400" b="1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EÚ</a:t>
            </a:r>
            <a:endParaRPr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1" name="CustomShape 8"/>
          <p:cNvSpPr/>
          <p:nvPr/>
        </p:nvSpPr>
        <p:spPr>
          <a:xfrm>
            <a:off x="7569360" y="3448080"/>
            <a:ext cx="3250800" cy="111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96"/>
              </a:lnSpc>
            </a:pPr>
            <a:endParaRPr lang="sk-SK" sz="2040" b="1" strike="noStrike" cap="all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r>
              <a:rPr lang="sk-SK" sz="2040" b="1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Ochrana životného</a:t>
            </a:r>
          </a:p>
          <a:p>
            <a:pPr>
              <a:lnSpc>
                <a:spcPts val="1096"/>
              </a:lnSpc>
            </a:pPr>
            <a:endParaRPr lang="sk-SK" sz="2040" b="1" strike="noStrike" cap="all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r>
              <a:rPr lang="sk-SK" sz="2040" b="1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Prostredia a </a:t>
            </a:r>
            <a:r>
              <a:rPr lang="sk-SK" sz="2040" b="1" cap="all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klimatickÉ</a:t>
            </a:r>
            <a:endParaRPr lang="sk-SK" sz="2040" b="1" cap="all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endParaRPr lang="sk-SK" sz="2040" b="1" strike="noStrike" cap="all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r>
              <a:rPr lang="sk-SK" sz="2040" b="1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opatrenia</a:t>
            </a:r>
            <a:r>
              <a:rPr lang="en-US" sz="2040" b="1" strike="noStrike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
</a:t>
            </a:r>
            <a:endParaRPr dirty="0"/>
          </a:p>
        </p:txBody>
      </p:sp>
      <p:sp>
        <p:nvSpPr>
          <p:cNvPr id="302" name="CustomShape 9"/>
          <p:cNvSpPr/>
          <p:nvPr/>
        </p:nvSpPr>
        <p:spPr>
          <a:xfrm>
            <a:off x="7254885" y="5044320"/>
            <a:ext cx="2600121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96"/>
              </a:lnSpc>
            </a:pPr>
            <a:r>
              <a:rPr lang="en-US" sz="2040" b="1" strike="noStrike" cap="all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Správca</a:t>
            </a:r>
            <a:endParaRPr lang="sk-SK" sz="2040" b="1" strike="noStrike" cap="all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endParaRPr dirty="0"/>
          </a:p>
          <a:p>
            <a:pPr>
              <a:lnSpc>
                <a:spcPts val="1096"/>
              </a:lnSpc>
            </a:pPr>
            <a:r>
              <a:rPr lang="en-US" sz="2040" strike="noStrike" cap="all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48 % </a:t>
            </a:r>
            <a:r>
              <a:rPr lang="sk-SK" sz="2040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ÚZEMIA </a:t>
            </a:r>
            <a:r>
              <a:rPr lang="en-US" sz="2040" strike="noStrike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EÚ</a:t>
            </a:r>
            <a:endParaRPr dirty="0"/>
          </a:p>
        </p:txBody>
      </p:sp>
      <p:sp>
        <p:nvSpPr>
          <p:cNvPr id="303" name="CustomShape 10"/>
          <p:cNvSpPr/>
          <p:nvPr/>
        </p:nvSpPr>
        <p:spPr>
          <a:xfrm>
            <a:off x="7379280" y="6440400"/>
            <a:ext cx="2041920" cy="129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96"/>
              </a:lnSpc>
            </a:pPr>
            <a:endParaRPr lang="sk-SK" sz="2040" b="1" strike="noStrike" cap="all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r>
              <a:rPr lang="en-US" sz="2040" b="1" strike="noStrike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bio &amp;</a:t>
            </a:r>
            <a:r>
              <a:rPr lang="sk-SK" sz="2040" b="1" strike="noStrike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sk-SK" sz="2040" b="1" strike="noStrike" cap="all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obehovÉ</a:t>
            </a:r>
            <a:endParaRPr lang="sk-SK" sz="2040" b="1" strike="noStrike" cap="all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endParaRPr lang="sk-SK" sz="2040" b="1" cap="all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r>
              <a:rPr lang="sk-SK" sz="2040" b="1" strike="noStrike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hospodárstvo</a:t>
            </a:r>
            <a:r>
              <a:rPr lang="en-US" sz="2040" b="1" strike="noStrike" cap="all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
</a:t>
            </a:r>
            <a:endParaRPr dirty="0"/>
          </a:p>
        </p:txBody>
      </p:sp>
      <p:sp>
        <p:nvSpPr>
          <p:cNvPr id="304" name="CustomShape 11"/>
          <p:cNvSpPr/>
          <p:nvPr/>
        </p:nvSpPr>
        <p:spPr>
          <a:xfrm>
            <a:off x="15996240" y="6246000"/>
            <a:ext cx="2007720" cy="64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96"/>
              </a:lnSpc>
            </a:pPr>
            <a:r>
              <a:rPr lang="en-US" sz="2040" b="1" strike="noStrike" cap="all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jednotný trh</a:t>
            </a:r>
            <a:endParaRPr/>
          </a:p>
        </p:txBody>
      </p:sp>
      <p:sp>
        <p:nvSpPr>
          <p:cNvPr id="305" name="CustomShape 12"/>
          <p:cNvSpPr/>
          <p:nvPr/>
        </p:nvSpPr>
        <p:spPr>
          <a:xfrm>
            <a:off x="15964155" y="5247540"/>
            <a:ext cx="4056391" cy="1184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96"/>
              </a:lnSpc>
            </a:pPr>
            <a:r>
              <a:rPr lang="en-US" sz="2040" b="1" strike="noStrike" cap="all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Potravinová</a:t>
            </a:r>
            <a:r>
              <a:rPr lang="en-US" sz="2040" b="1" strike="noStrike" cap="all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2040" b="1" strike="noStrike" cap="all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bezpečnosť</a:t>
            </a:r>
            <a:endParaRPr dirty="0"/>
          </a:p>
          <a:p>
            <a:pPr>
              <a:lnSpc>
                <a:spcPts val="1096"/>
              </a:lnSpc>
            </a:pPr>
            <a:endParaRPr dirty="0"/>
          </a:p>
        </p:txBody>
      </p:sp>
      <p:sp>
        <p:nvSpPr>
          <p:cNvPr id="306" name="CustomShape 13"/>
          <p:cNvSpPr/>
          <p:nvPr/>
        </p:nvSpPr>
        <p:spPr>
          <a:xfrm>
            <a:off x="15392880" y="7551360"/>
            <a:ext cx="2701080" cy="11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96"/>
              </a:lnSpc>
            </a:pPr>
            <a:r>
              <a:rPr lang="sk-SK" b="1" dirty="0" smtClean="0"/>
              <a:t>EXPORT TAKMER 138 </a:t>
            </a:r>
          </a:p>
          <a:p>
            <a:pPr>
              <a:lnSpc>
                <a:spcPts val="1096"/>
              </a:lnSpc>
            </a:pPr>
            <a:endParaRPr lang="sk-SK" b="1" dirty="0"/>
          </a:p>
          <a:p>
            <a:pPr>
              <a:lnSpc>
                <a:spcPts val="1096"/>
              </a:lnSpc>
            </a:pPr>
            <a:r>
              <a:rPr lang="sk-SK" b="1" dirty="0" smtClean="0"/>
              <a:t>MILIÁRD EU</a:t>
            </a:r>
            <a:endParaRPr b="1" dirty="0"/>
          </a:p>
        </p:txBody>
      </p:sp>
      <p:sp>
        <p:nvSpPr>
          <p:cNvPr id="307" name="CustomShape 14"/>
          <p:cNvSpPr/>
          <p:nvPr/>
        </p:nvSpPr>
        <p:spPr>
          <a:xfrm>
            <a:off x="15716520" y="3745800"/>
            <a:ext cx="3935160" cy="100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96"/>
              </a:lnSpc>
            </a:pPr>
            <a:r>
              <a:rPr lang="en-US" sz="1950" b="1" strike="noStrike" cap="all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44 </a:t>
            </a:r>
            <a:r>
              <a:rPr lang="en-US" sz="1950" b="1" strike="noStrike" cap="all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milión</a:t>
            </a:r>
            <a:r>
              <a:rPr lang="sk-SK" sz="1950" b="1" strike="noStrike" cap="all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ov</a:t>
            </a:r>
            <a:endParaRPr lang="sk-SK" sz="1950" b="1" strike="noStrike" cap="all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endParaRPr lang="sk-SK" sz="1950" b="1" cap="all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r>
              <a:rPr lang="en-US" sz="1950" b="1" strike="noStrike" cap="all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pracovných</a:t>
            </a:r>
            <a:r>
              <a:rPr lang="en-US" sz="1950" b="1" strike="noStrike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endParaRPr lang="sk-SK" sz="1950" b="1" strike="noStrike" cap="all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endParaRPr lang="sk-SK" sz="1950" b="1" cap="all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EC Square Sans Pro"/>
            </a:endParaRPr>
          </a:p>
          <a:p>
            <a:pPr>
              <a:lnSpc>
                <a:spcPts val="1096"/>
              </a:lnSpc>
            </a:pPr>
            <a:r>
              <a:rPr lang="en-US" sz="1950" b="1" strike="noStrike" cap="all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Miest</a:t>
            </a:r>
            <a:r>
              <a:rPr lang="sk-SK" sz="1950" b="1" strike="noStrike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2040" b="1" strike="noStrike" cap="all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v </a:t>
            </a:r>
            <a:r>
              <a:rPr lang="en-US" sz="2040" b="1" strike="noStrike" cap="all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potravinovom</a:t>
            </a:r>
            <a:r>
              <a:rPr lang="en-US" sz="2040" b="1" strike="noStrike" cap="all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2040" b="1" strike="noStrike" cap="all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reťazci</a:t>
            </a:r>
            <a:endParaRPr b="1" dirty="0"/>
          </a:p>
        </p:txBody>
      </p:sp>
      <p:pic>
        <p:nvPicPr>
          <p:cNvPr id="308" name="Picture 17"/>
          <p:cNvPicPr/>
          <p:nvPr/>
        </p:nvPicPr>
        <p:blipFill>
          <a:blip r:embed="rId4"/>
          <a:stretch/>
        </p:blipFill>
        <p:spPr>
          <a:xfrm>
            <a:off x="3028680" y="917280"/>
            <a:ext cx="2081520" cy="208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170000" y="817200"/>
            <a:ext cx="2099124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060200" indent="-1059840" algn="ctr">
              <a:lnSpc>
                <a:spcPct val="100000"/>
              </a:lnSpc>
              <a:buClr>
                <a:srgbClr val="FFFFFF"/>
              </a:buClr>
              <a:buFont typeface="StarSymbol"/>
              <a:buChar char=""/>
            </a:pP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POZNATKY </a:t>
            </a:r>
            <a:r>
              <a:rPr lang="en-US" sz="6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ZÍSKANÉ Z </a:t>
            </a: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POSÚDENI</a:t>
            </a:r>
            <a:r>
              <a:rPr lang="sk-SK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A</a:t>
            </a: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 </a:t>
            </a:r>
            <a:r>
              <a:rPr lang="en-US" sz="6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SPP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900360" y="1911960"/>
            <a:ext cx="21975138" cy="1109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 lang="sk-SK" sz="2800" b="1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Analýza</a:t>
            </a:r>
            <a:r>
              <a:rPr lang="en-US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rozsiahle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verejné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konzultácie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potvrdzujú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hlavné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úspechy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spoločnej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poľnohospodárskej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politiky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Zvýšenie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konkurencieschopnosti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EÚ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</a:t>
            </a:r>
            <a:r>
              <a:rPr lang="sk-SK" sz="2800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Ú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stala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čistým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vývozcom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agropotravinárskych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výrobkov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Pozitívny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vplyv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zamestnanosť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hospodársky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rast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znižovanie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chudoby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vo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vidieckych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oblastiach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EÚ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Relatívna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stabilita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príjmov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poľnohopodáro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 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 nestabilnom prostredí</a:t>
            </a:r>
            <a:endParaRPr sz="2800" dirty="0"/>
          </a:p>
          <a:p>
            <a:pPr>
              <a:lnSpc>
                <a:spcPct val="15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Analýza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odhali</a:t>
            </a:r>
            <a:r>
              <a:rPr lang="sk-SK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</a:t>
            </a:r>
            <a:r>
              <a:rPr lang="en-US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nedostatky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ktoré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treba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riešiť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Napriek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pokroku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environmentálne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aspekty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poľnohospodárstva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EÚ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vyžaduj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ú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zlepšenie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Rast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produktivity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je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spôsobený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hlavne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u="sng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znížením počtu </a:t>
            </a:r>
            <a:r>
              <a:rPr lang="sk-SK" sz="2800" i="1" u="sng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poľnohopodárov</a:t>
            </a:r>
            <a:r>
              <a:rPr lang="sk-SK" sz="2800" i="1" u="sng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menej inováciami a investíciami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Otázky týkajúce sa férovosti,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stability 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zjednodušenia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SPP </a:t>
            </a:r>
            <a:r>
              <a:rPr lang="sk-SK" sz="2800" i="1" u="sng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Málo mladých farmárov</a:t>
            </a:r>
            <a:endParaRPr sz="2800" dirty="0"/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 </a:t>
            </a: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Meniac</a:t>
            </a:r>
            <a:r>
              <a:rPr lang="sk-SK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 </a:t>
            </a: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</a:t>
            </a:r>
            <a:r>
              <a:rPr lang="en-US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širš</a:t>
            </a:r>
            <a:r>
              <a:rPr lang="sk-SK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</a:t>
            </a:r>
            <a:r>
              <a:rPr lang="sk-SK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</a:t>
            </a:r>
            <a:r>
              <a:rPr lang="sk-SK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</a:t>
            </a:r>
            <a:r>
              <a:rPr lang="en-US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ktorom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funguje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SPP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Zmeny týkajúce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úrovne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poľnohospodársk</a:t>
            </a:r>
            <a:r>
              <a:rPr lang="sk-SK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ych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cien </a:t>
            </a:r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Svetové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obchodné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presunulo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multilaterálnych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dohôd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bilaterálne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/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regionálne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Nové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záväzky týkajúce sa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zmeny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klímy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životného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prostredia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udržateľného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rozvoja</a:t>
            </a:r>
            <a:endParaRPr sz="2800" dirty="0"/>
          </a:p>
        </p:txBody>
      </p:sp>
      <p:sp>
        <p:nvSpPr>
          <p:cNvPr id="311" name="CustomShape 3"/>
          <p:cNvSpPr/>
          <p:nvPr/>
        </p:nvSpPr>
        <p:spPr>
          <a:xfrm>
            <a:off x="1096416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21F8BDB5-FA65-4175-8435-BC2240D04EC4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4</a:t>
            </a:fld>
            <a:endParaRPr/>
          </a:p>
        </p:txBody>
      </p:sp>
      <p:pic>
        <p:nvPicPr>
          <p:cNvPr id="312" name="Picture 6"/>
          <p:cNvPicPr/>
          <p:nvPr/>
        </p:nvPicPr>
        <p:blipFill>
          <a:blip r:embed="rId3"/>
          <a:stretch/>
        </p:blipFill>
        <p:spPr>
          <a:xfrm>
            <a:off x="1170000" y="579600"/>
            <a:ext cx="1437840" cy="1437840"/>
          </a:xfrm>
          <a:prstGeom prst="rect">
            <a:avLst/>
          </a:prstGeom>
          <a:ln>
            <a:noFill/>
          </a:ln>
        </p:spPr>
      </p:pic>
      <p:pic>
        <p:nvPicPr>
          <p:cNvPr id="313" name="Picture 3"/>
          <p:cNvPicPr/>
          <p:nvPr/>
        </p:nvPicPr>
        <p:blipFill>
          <a:blip r:embed="rId4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203480" y="658080"/>
            <a:ext cx="2099124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060200" indent="-1059840" algn="ctr">
              <a:lnSpc>
                <a:spcPct val="100000"/>
              </a:lnSpc>
              <a:buClr>
                <a:srgbClr val="FFFFFF"/>
              </a:buClr>
              <a:buFont typeface="StarSymbol"/>
              <a:buChar char=""/>
            </a:pPr>
            <a:r>
              <a:rPr lang="sk-SK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FINANCOVANIE</a:t>
            </a:r>
            <a:endParaRPr dirty="0"/>
          </a:p>
        </p:txBody>
      </p:sp>
      <p:sp>
        <p:nvSpPr>
          <p:cNvPr id="315" name="CustomShape 2"/>
          <p:cNvSpPr/>
          <p:nvPr/>
        </p:nvSpPr>
        <p:spPr>
          <a:xfrm>
            <a:off x="826020" y="1917180"/>
            <a:ext cx="21746160" cy="1016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Kontinuita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napriek </a:t>
            </a:r>
            <a:r>
              <a:rPr lang="sk-SK" sz="2800" b="1" i="1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brexitu</a:t>
            </a:r>
            <a:r>
              <a:rPr lang="sk-SK" sz="2800" b="1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financovaniu nových oblastí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5 %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zníženie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výdavkov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ale 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dôraz na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efektívnosť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výkonnosť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„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“ 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 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SPP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znamená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stále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silná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lepšie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rozdelenie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zodpovednosti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medzi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EÚ a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člensk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é štáty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Lepšie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prepojenie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s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ostatnými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politikami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(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najmä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oblasti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ochrany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životného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prostredia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klímy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výskum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 a inovácii a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zdrav</a:t>
            </a:r>
            <a:r>
              <a:rPr lang="sk-SK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ia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)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zlepšuje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vzájomnú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účinnosť</a:t>
            </a:r>
            <a:endParaRPr sz="2800" dirty="0" smtClean="0"/>
          </a:p>
          <a:p>
            <a:pPr>
              <a:lnSpc>
                <a:spcPct val="150000"/>
              </a:lnSpc>
            </a:pPr>
            <a:endParaRPr sz="2800" dirty="0" smtClean="0"/>
          </a:p>
          <a:p>
            <a:pPr>
              <a:lnSpc>
                <a:spcPct val="100000"/>
              </a:lnSpc>
            </a:pP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Hlavné</a:t>
            </a:r>
            <a:r>
              <a:rPr lang="en-US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zmeny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SPP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Silnejšie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ambície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oblasti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životného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prostredia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/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klímy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podmienenosti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</a:t>
            </a:r>
            <a:r>
              <a:rPr lang="sk-SK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kologické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režimy </a:t>
            </a:r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trategické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plány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ymedzia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ciele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pridanú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hodnotu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EÚ,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spôsobi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SPP 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bude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udržateľnejši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jednoduchši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modernejši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Lepšie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zacielenie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podpory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zlepšuje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synergi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medzi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hospodárstvom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životným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prostredím</a:t>
            </a:r>
            <a:endParaRPr sz="2800" dirty="0" smtClean="0"/>
          </a:p>
          <a:p>
            <a:pPr>
              <a:lnSpc>
                <a:spcPct val="150000"/>
              </a:lnSpc>
            </a:pPr>
            <a:endParaRPr sz="2800" dirty="0" smtClean="0"/>
          </a:p>
          <a:p>
            <a:pPr>
              <a:lnSpc>
                <a:spcPct val="100000"/>
              </a:lnSpc>
            </a:pP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Hlavný</a:t>
            </a:r>
            <a:r>
              <a:rPr lang="en-US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očakávaný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dosah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zmien</a:t>
            </a:r>
            <a:endParaRPr lang="sk-SK" sz="2800" b="1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Zvýšenie flexibility s cieľom dosiahnuť spoločné </a:t>
            </a:r>
            <a:r>
              <a:rPr lang="sk-SK" sz="2800" i="1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cieľe</a:t>
            </a:r>
            <a:endParaRPr lang="sk-SK"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Prechod od striktnej kontroly plnenia </a:t>
            </a:r>
            <a:r>
              <a:rPr lang="sk-SK" sz="2800" i="1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požiadoviek</a:t>
            </a:r>
            <a:r>
              <a:rPr lang="sk-SK" sz="2800" i="1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k </a:t>
            </a:r>
            <a:r>
              <a:rPr lang="sk-SK" sz="2800" i="1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výsledkom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Väčš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í dôraz na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výskum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prenos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poznatkov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digitálne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hospodárstvo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 lang="sk-SK" sz="2800" i="1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1089504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8DDACD10-C409-4D7B-AD16-C2898B52238A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5</a:t>
            </a:fld>
            <a:endParaRPr/>
          </a:p>
        </p:txBody>
      </p:sp>
      <p:pic>
        <p:nvPicPr>
          <p:cNvPr id="317" name="Picture 6"/>
          <p:cNvPicPr/>
          <p:nvPr/>
        </p:nvPicPr>
        <p:blipFill>
          <a:blip r:embed="rId3"/>
          <a:stretch/>
        </p:blipFill>
        <p:spPr>
          <a:xfrm>
            <a:off x="1476360" y="659160"/>
            <a:ext cx="1154880" cy="1154880"/>
          </a:xfrm>
          <a:prstGeom prst="rect">
            <a:avLst/>
          </a:prstGeom>
          <a:ln>
            <a:noFill/>
          </a:ln>
        </p:spPr>
      </p:pic>
      <p:pic>
        <p:nvPicPr>
          <p:cNvPr id="318" name="Picture 3"/>
          <p:cNvPicPr/>
          <p:nvPr/>
        </p:nvPicPr>
        <p:blipFill>
          <a:blip r:embed="rId4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0" y="108489"/>
            <a:ext cx="19799640" cy="265021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4760" rIns="209880" bIns="104760" anchor="ctr"/>
          <a:lstStyle/>
          <a:p>
            <a:pPr marL="1413360">
              <a:lnSpc>
                <a:spcPct val="100000"/>
              </a:lnSpc>
            </a:pPr>
            <a:r>
              <a:rPr lang="en-US" sz="83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Rozpočet</a:t>
            </a:r>
            <a:r>
              <a:rPr lang="en-US" sz="83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83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SPP</a:t>
            </a:r>
            <a:r>
              <a:rPr lang="sk-SK" sz="83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</a:t>
            </a:r>
            <a:r>
              <a:rPr lang="en-US" sz="83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je</a:t>
            </a:r>
            <a:r>
              <a:rPr lang="sk-SK" sz="83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</a:t>
            </a:r>
            <a:r>
              <a:rPr lang="en-US" sz="83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83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úroveň</a:t>
            </a:r>
            <a:r>
              <a:rPr lang="en-US" sz="83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83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rozdelenie</a:t>
            </a:r>
            <a:endParaRPr lang="sk-SK" sz="83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1096884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97CED1BB-5902-411C-AEE3-8CEABCDE06EC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6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-1518833" y="3117240"/>
            <a:ext cx="22240068" cy="7726320"/>
          </a:xfrm>
        </p:spPr>
        <p:txBody>
          <a:bodyPr/>
          <a:lstStyle/>
          <a:p>
            <a:pPr marL="2632786" lvl="3" indent="0">
              <a:buNone/>
            </a:pPr>
            <a:r>
              <a:rPr lang="sk-SK" dirty="0" smtClean="0"/>
              <a:t>					</a:t>
            </a: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Priame platby 	Trhové opatrenia 	Rozvoj vidieka	Spolu</a:t>
            </a:r>
          </a:p>
          <a:p>
            <a:pPr marL="2632786" lvl="3" indent="0">
              <a:buNone/>
            </a:pPr>
            <a:endParaRPr lang="sk-SK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632786" lvl="3" indent="0">
              <a:buNone/>
            </a:pP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EU27</a:t>
            </a:r>
            <a:r>
              <a:rPr lang="sk-SK" sz="3600" dirty="0" smtClean="0">
                <a:solidFill>
                  <a:schemeClr val="accent5">
                    <a:lumMod val="75000"/>
                  </a:schemeClr>
                </a:solidFill>
              </a:rPr>
              <a:t>			266.2 mld. eur	  20 mld. eur			78.8 mld. eur		365 mld. eur</a:t>
            </a:r>
          </a:p>
          <a:p>
            <a:pPr marL="2632786" lvl="3" indent="0">
              <a:buNone/>
            </a:pPr>
            <a:endParaRPr lang="sk-SK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632786" lvl="3" indent="0">
              <a:buNone/>
            </a:pP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Slovensko</a:t>
            </a:r>
            <a:r>
              <a:rPr lang="sk-SK" sz="3600" dirty="0" smtClean="0">
                <a:solidFill>
                  <a:schemeClr val="accent5">
                    <a:lumMod val="75000"/>
                  </a:schemeClr>
                </a:solidFill>
              </a:rPr>
              <a:t>		2 753.4 mil. eur	 41.2 mil. eur			1593.8 mil. eur	4 388.4 mil. eur</a:t>
            </a:r>
          </a:p>
          <a:p>
            <a:pPr marL="2632786" lvl="3" indent="0">
              <a:buNone/>
            </a:pPr>
            <a:endParaRPr lang="sk-SK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2632786" lvl="3" indent="0">
              <a:buNone/>
            </a:pPr>
            <a:r>
              <a:rPr lang="sk-SK" sz="3600" dirty="0" smtClean="0">
                <a:solidFill>
                  <a:schemeClr val="accent5">
                    <a:lumMod val="75000"/>
                  </a:schemeClr>
                </a:solidFill>
              </a:rPr>
              <a:t>V programe </a:t>
            </a: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Horizont </a:t>
            </a:r>
            <a:r>
              <a:rPr lang="sk-SK" sz="3600" dirty="0" smtClean="0">
                <a:solidFill>
                  <a:schemeClr val="accent5">
                    <a:lumMod val="75000"/>
                  </a:schemeClr>
                </a:solidFill>
              </a:rPr>
              <a:t>bude vyčlenených </a:t>
            </a: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10 mld. eur </a:t>
            </a:r>
            <a:r>
              <a:rPr lang="sk-SK" sz="3600" dirty="0" smtClean="0">
                <a:solidFill>
                  <a:schemeClr val="accent5">
                    <a:lumMod val="75000"/>
                  </a:schemeClr>
                </a:solidFill>
              </a:rPr>
              <a:t>na výskum a inovácie v oblasti potravinárstva, poľnohospodárstva, rozvoja vidieka a </a:t>
            </a:r>
            <a:r>
              <a:rPr lang="sk-SK" sz="3600" dirty="0" err="1" smtClean="0">
                <a:solidFill>
                  <a:schemeClr val="accent5">
                    <a:lumMod val="75000"/>
                  </a:schemeClr>
                </a:solidFill>
              </a:rPr>
              <a:t>biohospodárstva</a:t>
            </a:r>
            <a:r>
              <a:rPr lang="sk-SK" sz="36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2803680" y="577440"/>
            <a:ext cx="19050480" cy="13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720" algn="ctr">
              <a:lnSpc>
                <a:spcPct val="100000"/>
              </a:lnSpc>
            </a:pP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NOVÁ </a:t>
            </a:r>
            <a:r>
              <a:rPr lang="en-US" sz="6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ŠTRUKTÚRA CIEĽOV SPP</a:t>
            </a:r>
            <a:endParaRPr dirty="0"/>
          </a:p>
        </p:txBody>
      </p:sp>
      <p:sp>
        <p:nvSpPr>
          <p:cNvPr id="343" name="CustomShape 2"/>
          <p:cNvSpPr/>
          <p:nvPr/>
        </p:nvSpPr>
        <p:spPr>
          <a:xfrm>
            <a:off x="10964160" y="1229472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38E95256-3313-4147-B951-8BA9B3F57B4B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7</a:t>
            </a:fld>
            <a:endParaRPr/>
          </a:p>
        </p:txBody>
      </p:sp>
      <p:sp>
        <p:nvSpPr>
          <p:cNvPr id="344" name="CustomShape 3"/>
          <p:cNvSpPr/>
          <p:nvPr/>
        </p:nvSpPr>
        <p:spPr>
          <a:xfrm>
            <a:off x="1076400" y="1795320"/>
            <a:ext cx="3595680" cy="18223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  <a:effectLst>
            <a:outerShdw>
              <a:srgbClr val="4F81B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3200" b="1" i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Ciele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45" name="CustomShape 4"/>
          <p:cNvSpPr/>
          <p:nvPr/>
        </p:nvSpPr>
        <p:spPr>
          <a:xfrm>
            <a:off x="4872960" y="1795320"/>
            <a:ext cx="17601120" cy="1806840"/>
          </a:xfrm>
          <a:prstGeom prst="rect">
            <a:avLst/>
          </a:prstGeom>
          <a:solidFill>
            <a:srgbClr val="FFFFFF"/>
          </a:solidFill>
          <a:ln>
            <a:solidFill>
              <a:srgbClr val="003399"/>
            </a:solidFill>
          </a:ln>
          <a:effectLst>
            <a:outerShdw>
              <a:srgbClr val="4F81B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6" name="CustomShape 5"/>
          <p:cNvSpPr/>
          <p:nvPr/>
        </p:nvSpPr>
        <p:spPr>
          <a:xfrm>
            <a:off x="5038920" y="1795320"/>
            <a:ext cx="17462160" cy="243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Podporovať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inteligentný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odoln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ý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poľnohospodársk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y sektor 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záujme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zaistenia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potravinovej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bezpečnosti</a:t>
            </a:r>
            <a:endParaRPr dirty="0"/>
          </a:p>
          <a:p>
            <a:pPr marL="457200" indent="-456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Posilniť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starostlivosť o životné prostredie a 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atické opatrenia </a:t>
            </a:r>
          </a:p>
          <a:p>
            <a:pPr marL="457200" indent="-456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Posiln</a:t>
            </a:r>
            <a:r>
              <a:rPr lang="sk-SK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iť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socio-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ekonomick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ú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štruktúr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vidieckych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oblastí</a:t>
            </a:r>
            <a:endParaRPr dirty="0"/>
          </a:p>
        </p:txBody>
      </p:sp>
      <p:sp>
        <p:nvSpPr>
          <p:cNvPr id="347" name="CustomShape 6"/>
          <p:cNvSpPr/>
          <p:nvPr/>
        </p:nvSpPr>
        <p:spPr>
          <a:xfrm>
            <a:off x="1076400" y="5856120"/>
            <a:ext cx="3595680" cy="18223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  <a:effectLst>
            <a:outerShdw>
              <a:srgbClr val="4F81B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Špecifické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Ciele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8" name="CustomShape 7"/>
          <p:cNvSpPr/>
          <p:nvPr/>
        </p:nvSpPr>
        <p:spPr>
          <a:xfrm>
            <a:off x="4872960" y="3849840"/>
            <a:ext cx="4836960" cy="5467320"/>
          </a:xfrm>
          <a:prstGeom prst="rect">
            <a:avLst/>
          </a:prstGeom>
          <a:solidFill>
            <a:srgbClr val="FFFFFF"/>
          </a:solidFill>
          <a:ln>
            <a:solidFill>
              <a:srgbClr val="003399"/>
            </a:solidFill>
          </a:ln>
          <a:effectLst>
            <a:outerShdw dist="37674" dir="270000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4872960" y="3867480"/>
            <a:ext cx="5058720" cy="61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81080" indent="-18072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</a:t>
            </a:r>
            <a:r>
              <a:rPr lang="sk-SK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ovať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prijateľné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poľnohospodársk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príjm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81080" indent="-18072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Zlepšiť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konkurencieschopnosť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trhovú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orientáciu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81080" indent="-18072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Zlepšiť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postavenie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poľnohospodárov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potravinovom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reťazci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50" name="CustomShape 9"/>
          <p:cNvSpPr/>
          <p:nvPr/>
        </p:nvSpPr>
        <p:spPr>
          <a:xfrm>
            <a:off x="5602320" y="3839040"/>
            <a:ext cx="3434760" cy="101232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4F81BD"/>
              </a:gs>
              <a:gs pos="100000">
                <a:srgbClr val="1F497D"/>
              </a:gs>
            </a:gsLst>
            <a:lin ang="16200000"/>
          </a:gra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9835200" y="6338160"/>
            <a:ext cx="373176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90000"/>
              </a:lnSpc>
            </a:pPr>
            <a:r>
              <a:rPr lang="en-US" sz="3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Hospodárske</a:t>
            </a:r>
            <a:endParaRPr/>
          </a:p>
        </p:txBody>
      </p:sp>
      <p:sp>
        <p:nvSpPr>
          <p:cNvPr id="352" name="CustomShape 11"/>
          <p:cNvSpPr/>
          <p:nvPr/>
        </p:nvSpPr>
        <p:spPr>
          <a:xfrm>
            <a:off x="5817240" y="3908880"/>
            <a:ext cx="3219480" cy="101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11520" rIns="0" bIns="11520" anchor="ctr"/>
          <a:lstStyle/>
          <a:p>
            <a:pPr algn="ctr">
              <a:lnSpc>
                <a:spcPct val="90000"/>
              </a:lnSpc>
            </a:pPr>
            <a:r>
              <a:rPr lang="en-US" sz="2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Hospodárske</a:t>
            </a:r>
            <a:endParaRPr sz="2800" dirty="0"/>
          </a:p>
        </p:txBody>
      </p:sp>
      <p:sp>
        <p:nvSpPr>
          <p:cNvPr id="353" name="CustomShape 12"/>
          <p:cNvSpPr/>
          <p:nvPr/>
        </p:nvSpPr>
        <p:spPr>
          <a:xfrm>
            <a:off x="10638720" y="3830400"/>
            <a:ext cx="5366880" cy="5467320"/>
          </a:xfrm>
          <a:prstGeom prst="rect">
            <a:avLst/>
          </a:prstGeom>
          <a:solidFill>
            <a:srgbClr val="FFFFFF"/>
          </a:solidFill>
          <a:ln>
            <a:solidFill>
              <a:srgbClr val="003399"/>
            </a:solidFill>
          </a:ln>
          <a:effectLst>
            <a:outerShdw dist="37674" dir="270000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54" name="CustomShape 13"/>
          <p:cNvSpPr/>
          <p:nvPr/>
        </p:nvSpPr>
        <p:spPr>
          <a:xfrm>
            <a:off x="11030040" y="3890880"/>
            <a:ext cx="4975560" cy="4905720"/>
          </a:xfrm>
          <a:prstGeom prst="rect">
            <a:avLst/>
          </a:prstGeom>
          <a:noFill/>
          <a:ln>
            <a:noFill/>
          </a:ln>
          <a:effectLst>
            <a:outerShdw dist="50760" dir="540000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71360" indent="-171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Prispie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ť 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zmierňovaniu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zmeny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klímy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71360" indent="-171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Posiln</a:t>
            </a:r>
            <a:r>
              <a:rPr lang="sk-SK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iť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udržateľné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efektívne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riadeni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zdrojov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(voda, pôda, vzduch)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71360" indent="-171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Zachovanie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biodiverzity 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krajiny</a:t>
            </a:r>
            <a:endParaRPr dirty="0"/>
          </a:p>
        </p:txBody>
      </p:sp>
      <p:sp>
        <p:nvSpPr>
          <p:cNvPr id="355" name="CustomShape 14"/>
          <p:cNvSpPr/>
          <p:nvPr/>
        </p:nvSpPr>
        <p:spPr>
          <a:xfrm>
            <a:off x="11030040" y="3866040"/>
            <a:ext cx="4335480" cy="1064160"/>
          </a:xfrm>
          <a:prstGeom prst="chevron">
            <a:avLst>
              <a:gd name="adj" fmla="val 50000"/>
            </a:avLst>
          </a:prstGeom>
          <a:solidFill>
            <a:srgbClr val="336600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10875960" y="3866040"/>
            <a:ext cx="472716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10080" rIns="0" bIns="10080" anchor="ctr"/>
          <a:lstStyle/>
          <a:p>
            <a:pPr algn="ctr">
              <a:lnSpc>
                <a:spcPct val="90000"/>
              </a:lnSpc>
            </a:pPr>
            <a:r>
              <a:rPr lang="en-US" sz="2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Životné</a:t>
            </a:r>
            <a:r>
              <a:rPr lang="en-US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prostredie</a:t>
            </a:r>
            <a:endParaRPr sz="2800" dirty="0"/>
          </a:p>
          <a:p>
            <a:pPr algn="ctr">
              <a:lnSpc>
                <a:spcPct val="90000"/>
              </a:lnSpc>
            </a:pPr>
            <a:r>
              <a:rPr lang="sk-SK" sz="28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klím</a:t>
            </a:r>
            <a:r>
              <a:rPr lang="sk-SK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endParaRPr sz="2800" dirty="0"/>
          </a:p>
        </p:txBody>
      </p:sp>
      <p:sp>
        <p:nvSpPr>
          <p:cNvPr id="357" name="CustomShape 16"/>
          <p:cNvSpPr/>
          <p:nvPr/>
        </p:nvSpPr>
        <p:spPr>
          <a:xfrm>
            <a:off x="16498080" y="3908880"/>
            <a:ext cx="6034680" cy="5442120"/>
          </a:xfrm>
          <a:prstGeom prst="rect">
            <a:avLst/>
          </a:prstGeom>
          <a:solidFill>
            <a:srgbClr val="FFFFFF"/>
          </a:solidFill>
          <a:ln>
            <a:solidFill>
              <a:srgbClr val="003399"/>
            </a:solidFill>
          </a:ln>
          <a:effectLst>
            <a:outerShdw dist="37674" dir="270000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58" name="CustomShape 17"/>
          <p:cNvSpPr/>
          <p:nvPr/>
        </p:nvSpPr>
        <p:spPr>
          <a:xfrm>
            <a:off x="16498080" y="3830400"/>
            <a:ext cx="6002640" cy="66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71360" indent="-171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Pritiahnu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ť mladých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poľnohospodárov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uľahč</a:t>
            </a:r>
            <a:r>
              <a:rPr lang="sk-SK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iť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podnikateľskú činnosť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71360" indent="-171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Podporiť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rast,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zamestnanosť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sociálne začlenenie 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miestny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rozvoj</a:t>
            </a:r>
            <a:endParaRPr lang="sk-SK" sz="2800" strike="noStrike" spc="-1" dirty="0" smtClean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71360" indent="-171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endParaRPr dirty="0"/>
          </a:p>
          <a:p>
            <a:pPr marL="171360" indent="-171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Riešiť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požiadavky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potraviny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zdravie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dobré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životné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podmienky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zvierat</a:t>
            </a:r>
            <a:endParaRPr dirty="0"/>
          </a:p>
        </p:txBody>
      </p:sp>
      <p:sp>
        <p:nvSpPr>
          <p:cNvPr id="359" name="CustomShape 18"/>
          <p:cNvSpPr/>
          <p:nvPr/>
        </p:nvSpPr>
        <p:spPr>
          <a:xfrm>
            <a:off x="17633520" y="3945960"/>
            <a:ext cx="3499200" cy="10062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19"/>
          <p:cNvSpPr/>
          <p:nvPr/>
        </p:nvSpPr>
        <p:spPr>
          <a:xfrm>
            <a:off x="18158400" y="3908880"/>
            <a:ext cx="2239200" cy="101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11520" rIns="0" bIns="11520" anchor="ctr"/>
          <a:lstStyle/>
          <a:p>
            <a:pPr algn="ctr">
              <a:lnSpc>
                <a:spcPct val="90000"/>
              </a:lnSpc>
            </a:pPr>
            <a:r>
              <a:rPr lang="en-US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Sociálne</a:t>
            </a:r>
            <a:endParaRPr/>
          </a:p>
        </p:txBody>
      </p:sp>
      <p:sp>
        <p:nvSpPr>
          <p:cNvPr id="361" name="CustomShape 20"/>
          <p:cNvSpPr/>
          <p:nvPr/>
        </p:nvSpPr>
        <p:spPr>
          <a:xfrm>
            <a:off x="1076400" y="9658080"/>
            <a:ext cx="3595680" cy="20502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  <a:effectLst>
            <a:outerShdw>
              <a:srgbClr val="4F81B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Prierezové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Ciele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2" name="CustomShape 21"/>
          <p:cNvSpPr/>
          <p:nvPr/>
        </p:nvSpPr>
        <p:spPr>
          <a:xfrm>
            <a:off x="5137920" y="9784080"/>
            <a:ext cx="3190320" cy="5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640" tIns="9000" rIns="0" bIns="9000" anchor="ctr"/>
          <a:lstStyle/>
          <a:p>
            <a:pPr algn="ctr">
              <a:lnSpc>
                <a:spcPct val="9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Udržateľnosť</a:t>
            </a:r>
            <a:endParaRPr/>
          </a:p>
        </p:txBody>
      </p:sp>
      <p:sp>
        <p:nvSpPr>
          <p:cNvPr id="363" name="CustomShape 22"/>
          <p:cNvSpPr/>
          <p:nvPr/>
        </p:nvSpPr>
        <p:spPr>
          <a:xfrm>
            <a:off x="4872960" y="9682200"/>
            <a:ext cx="17601120" cy="2050200"/>
          </a:xfrm>
          <a:prstGeom prst="rect">
            <a:avLst/>
          </a:prstGeom>
          <a:solidFill>
            <a:srgbClr val="FFFFFF"/>
          </a:solidFill>
          <a:ln>
            <a:solidFill>
              <a:srgbClr val="003399"/>
            </a:solidFill>
          </a:ln>
          <a:effectLst>
            <a:outerShdw>
              <a:srgbClr val="4F81B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4" name="CustomShape 23"/>
          <p:cNvSpPr/>
          <p:nvPr/>
        </p:nvSpPr>
        <p:spPr>
          <a:xfrm>
            <a:off x="8629200" y="9682200"/>
            <a:ext cx="13927680" cy="27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Posilnenie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trvalo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udržateľného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rozvoja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poľnohospodárstva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potravinárstva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vidieckych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oblastí</a:t>
            </a:r>
            <a:endParaRPr dirty="0"/>
          </a:p>
          <a:p>
            <a:pPr marL="457200" indent="-456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jednodušeni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zvýšenie v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ýkonnosti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</a:t>
            </a:r>
            <a:endParaRPr dirty="0"/>
          </a:p>
          <a:p>
            <a:pPr marL="457200" indent="-456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</a:t>
            </a:r>
            <a:r>
              <a:rPr lang="sk-SK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iť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rozvoj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poznatkov,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inováci</a:t>
            </a:r>
            <a:r>
              <a:rPr lang="sk-SK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í</a:t>
            </a:r>
            <a:r>
              <a:rPr lang="en-US" sz="2800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digitalizácie</a:t>
            </a:r>
            <a:endParaRPr dirty="0"/>
          </a:p>
        </p:txBody>
      </p:sp>
      <p:sp>
        <p:nvSpPr>
          <p:cNvPr id="365" name="CustomShape 24"/>
          <p:cNvSpPr/>
          <p:nvPr/>
        </p:nvSpPr>
        <p:spPr>
          <a:xfrm>
            <a:off x="5038200" y="9828360"/>
            <a:ext cx="3565800" cy="466920"/>
          </a:xfrm>
          <a:prstGeom prst="chevron">
            <a:avLst>
              <a:gd name="adj" fmla="val 50000"/>
            </a:avLst>
          </a:prstGeom>
          <a:solidFill>
            <a:srgbClr val="C0504D">
              <a:alpha val="90000"/>
            </a:srgbClr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25"/>
          <p:cNvSpPr/>
          <p:nvPr/>
        </p:nvSpPr>
        <p:spPr>
          <a:xfrm>
            <a:off x="5137920" y="9784080"/>
            <a:ext cx="2962800" cy="5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640" tIns="9000" rIns="0" bIns="9000" anchor="ctr"/>
          <a:lstStyle/>
          <a:p>
            <a:pPr algn="ctr">
              <a:lnSpc>
                <a:spcPct val="9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Udržateľnosť</a:t>
            </a:r>
            <a:endParaRPr/>
          </a:p>
        </p:txBody>
      </p:sp>
      <p:sp>
        <p:nvSpPr>
          <p:cNvPr id="367" name="CustomShape 26"/>
          <p:cNvSpPr/>
          <p:nvPr/>
        </p:nvSpPr>
        <p:spPr>
          <a:xfrm>
            <a:off x="5039640" y="10430280"/>
            <a:ext cx="3565080" cy="505800"/>
          </a:xfrm>
          <a:prstGeom prst="chevron">
            <a:avLst>
              <a:gd name="adj" fmla="val 50000"/>
            </a:avLst>
          </a:prstGeom>
          <a:solidFill>
            <a:srgbClr val="948A54">
              <a:alpha val="90000"/>
            </a:srgbClr>
          </a:solidFill>
          <a:ln w="2556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038920" y="11062080"/>
            <a:ext cx="3565440" cy="505800"/>
          </a:xfrm>
          <a:prstGeom prst="chevron">
            <a:avLst>
              <a:gd name="adj" fmla="val 50000"/>
            </a:avLst>
          </a:prstGeom>
          <a:solidFill>
            <a:srgbClr val="8064A2">
              <a:alpha val="90000"/>
            </a:srgbClr>
          </a:solidFill>
          <a:ln w="25560">
            <a:solidFill>
              <a:srgbClr val="8064A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28"/>
          <p:cNvSpPr/>
          <p:nvPr/>
        </p:nvSpPr>
        <p:spPr>
          <a:xfrm>
            <a:off x="5215320" y="11019240"/>
            <a:ext cx="2885400" cy="5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640" tIns="9000" rIns="0" bIns="9000" anchor="ctr"/>
          <a:lstStyle/>
          <a:p>
            <a:pPr algn="ctr">
              <a:lnSpc>
                <a:spcPct val="9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Modernizácia</a:t>
            </a:r>
            <a:endParaRPr/>
          </a:p>
        </p:txBody>
      </p:sp>
      <p:sp>
        <p:nvSpPr>
          <p:cNvPr id="370" name="CustomShape 29"/>
          <p:cNvSpPr/>
          <p:nvPr/>
        </p:nvSpPr>
        <p:spPr>
          <a:xfrm>
            <a:off x="5118840" y="10454040"/>
            <a:ext cx="3286800" cy="48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640" tIns="9000" rIns="0" bIns="9000" anchor="ctr"/>
          <a:lstStyle/>
          <a:p>
            <a:pPr algn="ctr">
              <a:lnSpc>
                <a:spcPct val="90000"/>
              </a:lnSpc>
            </a:pPr>
            <a:r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Zjednodušenie</a:t>
            </a:r>
            <a:endParaRPr/>
          </a:p>
        </p:txBody>
      </p:sp>
      <p:pic>
        <p:nvPicPr>
          <p:cNvPr id="371" name="Picture 30"/>
          <p:cNvPicPr/>
          <p:nvPr/>
        </p:nvPicPr>
        <p:blipFill>
          <a:blip r:embed="rId2"/>
          <a:stretch/>
        </p:blipFill>
        <p:spPr>
          <a:xfrm>
            <a:off x="1076400" y="236880"/>
            <a:ext cx="1437840" cy="1437840"/>
          </a:xfrm>
          <a:prstGeom prst="rect">
            <a:avLst/>
          </a:prstGeom>
          <a:ln>
            <a:noFill/>
          </a:ln>
        </p:spPr>
      </p:pic>
      <p:pic>
        <p:nvPicPr>
          <p:cNvPr id="372" name="Picture 3"/>
          <p:cNvPicPr/>
          <p:nvPr/>
        </p:nvPicPr>
        <p:blipFill>
          <a:blip r:embed="rId3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170000" y="817200"/>
            <a:ext cx="2099124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060200" indent="-1059840" algn="ctr">
              <a:lnSpc>
                <a:spcPct val="100000"/>
              </a:lnSpc>
              <a:buClr>
                <a:srgbClr val="FFFFFF"/>
              </a:buClr>
              <a:buFont typeface="StarSymbol"/>
              <a:buChar char=""/>
            </a:pPr>
            <a:r>
              <a:rPr lang="en-US" sz="6000" b="1" strike="noStrike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PRIORITY </a:t>
            </a:r>
            <a:r>
              <a:rPr lang="en-US" sz="6000" b="1" strike="noStrike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BUDÚCEJ SPP</a:t>
            </a:r>
            <a:endParaRPr dirty="0"/>
          </a:p>
        </p:txBody>
      </p:sp>
      <p:sp>
        <p:nvSpPr>
          <p:cNvPr id="374" name="CustomShape 2"/>
          <p:cNvSpPr/>
          <p:nvPr/>
        </p:nvSpPr>
        <p:spPr>
          <a:xfrm>
            <a:off x="900360" y="1911960"/>
            <a:ext cx="21746160" cy="1016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Posilniť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opatrenia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oblasti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životného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prostredia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klímy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EÚ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stanov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í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široké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ciele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zoznam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opatrení pre vzduch,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vod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pôd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biodiverzit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trategick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é plány na národnej úrovni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vymedz</a:t>
            </a:r>
            <a:r>
              <a:rPr lang="sk-SK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ia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vhodné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opatrenia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s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ohľadom na ich potreby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Poľnohospodári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žiadajú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o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schémy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plnia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environmentáln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kritéria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ktoré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stanoví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EÚ/ČŠ</a:t>
            </a:r>
            <a:endParaRPr sz="2800" dirty="0"/>
          </a:p>
          <a:p>
            <a:pPr>
              <a:lnSpc>
                <a:spcPct val="120000"/>
              </a:lnSpc>
            </a:pPr>
            <a:endParaRPr sz="2800" dirty="0"/>
          </a:p>
          <a:p>
            <a:pPr>
              <a:lnSpc>
                <a:spcPct val="120000"/>
              </a:lnSpc>
            </a:pP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Lepšie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zacielenie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pomoci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Priame platby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poskytujú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dôležitú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záchrannú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sieť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pre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príjmy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poľnohospodárskych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podnikov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ktoré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zaostáva</a:t>
            </a:r>
            <a:r>
              <a:rPr lang="sk-SK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jú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zvyškom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hospodárstva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Lepšie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zacielenie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podpory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príjmu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zlepší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vnútorná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externá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konvergencia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redistributívne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platby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Férovejšie rozdelenie sa zlepší aj tým, že sa zavedie postupné znižovanie platieb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nad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60 000 EUR a </a:t>
            </a:r>
            <a:r>
              <a:rPr lang="sk-SK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stropovanie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na úrovni 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100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 000 </a:t>
            </a:r>
            <a:r>
              <a:rPr lang="en-US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EUR</a:t>
            </a:r>
            <a:endParaRPr lang="sk-SK" sz="2800" i="1" u="sng" strike="noStrike" spc="-1" dirty="0" smtClean="0">
              <a:solidFill>
                <a:srgbClr val="2D2D8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sk-SK" sz="2800" i="1" u="sng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Možnosť presunu max. 15% medzi I. a II. pilierom</a:t>
            </a:r>
            <a:endParaRPr sz="2800" dirty="0"/>
          </a:p>
          <a:p>
            <a:pPr>
              <a:lnSpc>
                <a:spcPct val="120000"/>
              </a:lnSpc>
            </a:pPr>
            <a:endParaRPr sz="2800" dirty="0"/>
          </a:p>
          <a:p>
            <a:pPr>
              <a:lnSpc>
                <a:spcPct val="120000"/>
              </a:lnSpc>
            </a:pPr>
            <a:r>
              <a:rPr lang="sk-SK" sz="2800" b="1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Väčší dôraz na poznatky, </a:t>
            </a:r>
            <a:r>
              <a:rPr lang="en-US" sz="2800" b="1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vedomosti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inovácie</a:t>
            </a:r>
            <a:r>
              <a:rPr lang="en-US" sz="2800" b="1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b="1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technológie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Lepšie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využívanie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inteligentného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poľnohospodárstva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Predvídanie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budúcich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potrieb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v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oblasti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poznatkov</a:t>
            </a:r>
            <a:r>
              <a:rPr lang="sk-SK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zvýšenie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financovania</a:t>
            </a:r>
            <a:r>
              <a:rPr lang="en-US" sz="2800" i="1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výskumu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ich</a:t>
            </a:r>
            <a:r>
              <a:rPr lang="en-US" sz="2800" i="1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riešenie</a:t>
            </a:r>
            <a:endParaRPr sz="2800" dirty="0"/>
          </a:p>
          <a:p>
            <a:pPr marL="550800" indent="-550440">
              <a:lnSpc>
                <a:spcPct val="150000"/>
              </a:lnSpc>
              <a:buClr>
                <a:srgbClr val="0F5494"/>
              </a:buClr>
              <a:buFont typeface="Arial"/>
              <a:buChar char="•"/>
            </a:pP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Výmena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prenos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800" i="1" u="sng" strike="noStrike" spc="-1" dirty="0" err="1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znalostí</a:t>
            </a:r>
            <a:r>
              <a:rPr lang="en-US" sz="2800" i="1" u="sng" strike="noStrike" spc="-1" dirty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cez </a:t>
            </a:r>
            <a:r>
              <a:rPr lang="en-US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lepš</a:t>
            </a:r>
            <a:r>
              <a:rPr lang="sk-SK" sz="2800" i="1" u="sng" strike="noStrike" spc="-1" dirty="0" err="1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</a:t>
            </a:r>
            <a:r>
              <a:rPr lang="sk-SK" sz="2800" i="1" u="sng" strike="noStrike" spc="-1" dirty="0" smtClean="0">
                <a:solidFill>
                  <a:srgbClr val="2D2D8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fungovanie poradenského systému</a:t>
            </a:r>
            <a:endParaRPr sz="2800" dirty="0"/>
          </a:p>
        </p:txBody>
      </p:sp>
      <p:sp>
        <p:nvSpPr>
          <p:cNvPr id="375" name="CustomShape 3"/>
          <p:cNvSpPr/>
          <p:nvPr/>
        </p:nvSpPr>
        <p:spPr>
          <a:xfrm>
            <a:off x="10964160" y="12313800"/>
            <a:ext cx="1608480" cy="693360"/>
          </a:xfrm>
          <a:prstGeom prst="rect">
            <a:avLst/>
          </a:prstGeom>
          <a:solidFill>
            <a:srgbClr val="BBB8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9880" tIns="104760" rIns="209880" bIns="104760" anchor="ctr"/>
          <a:lstStyle/>
          <a:p>
            <a:pPr algn="ctr">
              <a:lnSpc>
                <a:spcPct val="100000"/>
              </a:lnSpc>
            </a:pPr>
            <a:fld id="{7561133D-6D6C-4C29-91DF-C56E54DF114E}" type="slidenum">
              <a:rPr lang="en-US" sz="2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8</a:t>
            </a:fld>
            <a:endParaRPr/>
          </a:p>
        </p:txBody>
      </p:sp>
      <p:pic>
        <p:nvPicPr>
          <p:cNvPr id="376" name="Picture 6"/>
          <p:cNvPicPr/>
          <p:nvPr/>
        </p:nvPicPr>
        <p:blipFill>
          <a:blip r:embed="rId3"/>
          <a:stretch/>
        </p:blipFill>
        <p:spPr>
          <a:xfrm>
            <a:off x="1548360" y="401040"/>
            <a:ext cx="1437840" cy="1437840"/>
          </a:xfrm>
          <a:prstGeom prst="rect">
            <a:avLst/>
          </a:prstGeom>
          <a:ln>
            <a:noFill/>
          </a:ln>
        </p:spPr>
      </p:pic>
      <p:pic>
        <p:nvPicPr>
          <p:cNvPr id="377" name="Picture 3"/>
          <p:cNvPicPr/>
          <p:nvPr/>
        </p:nvPicPr>
        <p:blipFill>
          <a:blip r:embed="rId4"/>
          <a:stretch/>
        </p:blipFill>
        <p:spPr>
          <a:xfrm>
            <a:off x="0" y="13007880"/>
            <a:ext cx="23398560" cy="31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Line 1"/>
          <p:cNvSpPr/>
          <p:nvPr/>
        </p:nvSpPr>
        <p:spPr>
          <a:xfrm>
            <a:off x="19283400" y="13216320"/>
            <a:ext cx="0" cy="2775600"/>
          </a:xfrm>
          <a:prstGeom prst="line">
            <a:avLst/>
          </a:prstGeom>
          <a:ln w="9360">
            <a:solidFill>
              <a:srgbClr val="BBB8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2"/>
          <p:cNvSpPr/>
          <p:nvPr/>
        </p:nvSpPr>
        <p:spPr>
          <a:xfrm>
            <a:off x="5127120" y="1205640"/>
            <a:ext cx="14729040" cy="181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96960" indent="-696600">
              <a:lnSpc>
                <a:spcPct val="100000"/>
              </a:lnSpc>
            </a:pPr>
            <a:r>
              <a:rPr lang="en-US" sz="5830" b="1" strike="noStrike" spc="-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VÝZVY</a:t>
            </a:r>
            <a:endParaRPr/>
          </a:p>
        </p:txBody>
      </p:sp>
      <p:pic>
        <p:nvPicPr>
          <p:cNvPr id="568" name="Picture 10"/>
          <p:cNvPicPr/>
          <p:nvPr/>
        </p:nvPicPr>
        <p:blipFill>
          <a:blip r:embed="rId3"/>
          <a:stretch/>
        </p:blipFill>
        <p:spPr>
          <a:xfrm>
            <a:off x="3028680" y="1126080"/>
            <a:ext cx="1818000" cy="1818000"/>
          </a:xfrm>
          <a:prstGeom prst="rect">
            <a:avLst/>
          </a:prstGeom>
          <a:ln>
            <a:noFill/>
          </a:ln>
        </p:spPr>
      </p:pic>
      <p:sp>
        <p:nvSpPr>
          <p:cNvPr id="569" name="CustomShape 3"/>
          <p:cNvSpPr/>
          <p:nvPr/>
        </p:nvSpPr>
        <p:spPr>
          <a:xfrm>
            <a:off x="7652084" y="1205641"/>
            <a:ext cx="11871158" cy="24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7480" tIns="88920" rIns="177480" bIns="88920" anchor="ctr"/>
          <a:lstStyle/>
          <a:p>
            <a:pPr marL="696960" indent="-696600" algn="ctr">
              <a:lnSpc>
                <a:spcPct val="100000"/>
              </a:lnSpc>
            </a:pPr>
            <a:r>
              <a:rPr lang="en-US" sz="389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Príjmy</a:t>
            </a:r>
            <a:r>
              <a:rPr lang="en-US" sz="389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89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poľnohospodárov</a:t>
            </a:r>
            <a:r>
              <a:rPr lang="en-US" sz="389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89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stále</a:t>
            </a:r>
            <a:r>
              <a:rPr lang="en-US" sz="389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890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zaostáva</a:t>
            </a:r>
            <a:r>
              <a:rPr lang="sk-SK" sz="389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jú</a:t>
            </a:r>
            <a:r>
              <a:rPr lang="sk-SK" sz="389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za príjmami </a:t>
            </a:r>
            <a:r>
              <a:rPr lang="en-US" sz="389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</a:t>
            </a:r>
            <a:r>
              <a:rPr lang="en-US" sz="389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celom </a:t>
            </a:r>
            <a:r>
              <a:rPr lang="en-US" sz="389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hospodárstve</a:t>
            </a:r>
            <a:endParaRPr dirty="0"/>
          </a:p>
        </p:txBody>
      </p:sp>
      <p:pic>
        <p:nvPicPr>
          <p:cNvPr id="570" name="Picture 5"/>
          <p:cNvPicPr/>
          <p:nvPr/>
        </p:nvPicPr>
        <p:blipFill>
          <a:blip r:embed="rId4"/>
          <a:stretch/>
        </p:blipFill>
        <p:spPr>
          <a:xfrm>
            <a:off x="3448440" y="3304080"/>
            <a:ext cx="16407360" cy="7759080"/>
          </a:xfrm>
          <a:prstGeom prst="rect">
            <a:avLst/>
          </a:prstGeom>
          <a:ln>
            <a:noFill/>
          </a:ln>
        </p:spPr>
      </p:pic>
      <p:sp>
        <p:nvSpPr>
          <p:cNvPr id="571" name="CustomShape 4"/>
          <p:cNvSpPr/>
          <p:nvPr/>
        </p:nvSpPr>
        <p:spPr>
          <a:xfrm>
            <a:off x="3448440" y="11242440"/>
            <a:ext cx="7693200" cy="8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6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POZN.: Ukazovateľ príjmov = Príjem z podnikania plus odmeny zamestnancov celkovými ročných pracovných jednotiek.</a:t>
            </a:r>
            <a:endParaRPr/>
          </a:p>
          <a:p>
            <a:pPr>
              <a:lnSpc>
                <a:spcPct val="100000"/>
              </a:lnSpc>
            </a:pPr>
            <a:r>
              <a:rPr lang="en-US" sz="156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Zdroj: EEA, 2013 – 2015, ESTAT pre ISPÚ EÚ počet odpracovaných hodín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82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1528</Words>
  <Application>Microsoft Office PowerPoint</Application>
  <PresentationFormat>Custom</PresentationFormat>
  <Paragraphs>348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CHRENEK Dusan (AGRI)</dc:creator>
  <cp:lastModifiedBy>Lubo Jurík</cp:lastModifiedBy>
  <cp:revision>60</cp:revision>
  <cp:lastPrinted>2018-06-07T13:00:50Z</cp:lastPrinted>
  <dcterms:created xsi:type="dcterms:W3CDTF">2017-06-14T10:28:16Z</dcterms:created>
  <dcterms:modified xsi:type="dcterms:W3CDTF">2018-06-19T04:50:03Z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MMClips">
    <vt:i4>0</vt:i4>
  </property>
  <property fmtid="{D5CDD505-2E9C-101B-9397-08002B2CF9AE}" pid="5" name="Notes">
    <vt:i4>15</vt:i4>
  </property>
  <property fmtid="{D5CDD505-2E9C-101B-9397-08002B2CF9AE}" pid="6" name="PresentationFormat">
    <vt:lpwstr>Colné</vt:lpwstr>
  </property>
  <property fmtid="{D5CDD505-2E9C-101B-9397-08002B2CF9AE}" pid="7" name="Slides">
    <vt:i4>33</vt:i4>
  </property>
</Properties>
</file>