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5" r:id="rId2"/>
    <p:sldId id="315" r:id="rId3"/>
    <p:sldId id="308" r:id="rId4"/>
    <p:sldId id="316" r:id="rId5"/>
    <p:sldId id="317" r:id="rId6"/>
    <p:sldId id="318" r:id="rId7"/>
    <p:sldId id="319" r:id="rId8"/>
    <p:sldId id="29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400"/>
    <a:srgbClr val="000000"/>
    <a:srgbClr val="777777"/>
    <a:srgbClr val="0C0C0C"/>
    <a:srgbClr val="004479"/>
    <a:srgbClr val="006C26"/>
    <a:srgbClr val="EEB400"/>
    <a:srgbClr val="A6A6A6"/>
    <a:srgbClr val="EE6400"/>
    <a:srgbClr val="FFC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9699B-53A2-458E-BA66-0CC70CD6768F}" type="datetimeFigureOut">
              <a:rPr lang="sk-SK" smtClean="0"/>
              <a:t>13. 6. 2018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1412D-CC77-4ED6-A378-9F476880880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072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1412D-CC77-4ED6-A378-9F476880880A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510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0" y="0"/>
            <a:ext cx="9144001" cy="6185925"/>
            <a:chOff x="0" y="0"/>
            <a:chExt cx="9144001" cy="6185925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3999" cy="4073689"/>
            </a:xfrm>
            <a:prstGeom prst="rect">
              <a:avLst/>
            </a:prstGeom>
            <a:solidFill>
              <a:srgbClr val="EC6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Right Triangle 8"/>
            <p:cNvSpPr/>
            <p:nvPr/>
          </p:nvSpPr>
          <p:spPr>
            <a:xfrm rot="5400000">
              <a:off x="3515883" y="557808"/>
              <a:ext cx="2112235" cy="9144000"/>
            </a:xfrm>
            <a:prstGeom prst="rtTriangle">
              <a:avLst/>
            </a:prstGeom>
            <a:solidFill>
              <a:srgbClr val="EC6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pic>
        <p:nvPicPr>
          <p:cNvPr id="10" name="Picture 9" descr="Bank_of_logo_black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358256" y="6359804"/>
            <a:ext cx="1799705" cy="166255"/>
          </a:xfrm>
          <a:prstGeom prst="rect">
            <a:avLst/>
          </a:prstGeom>
        </p:spPr>
      </p:pic>
      <p:sp>
        <p:nvSpPr>
          <p:cNvPr id="12" name="Freeform 11"/>
          <p:cNvSpPr/>
          <p:nvPr userDrawn="1"/>
        </p:nvSpPr>
        <p:spPr>
          <a:xfrm>
            <a:off x="11875" y="1"/>
            <a:ext cx="9120250" cy="15833"/>
          </a:xfrm>
          <a:custGeom>
            <a:avLst/>
            <a:gdLst>
              <a:gd name="connsiteX0" fmla="*/ 0 w 9120250"/>
              <a:gd name="connsiteY0" fmla="*/ 0 h 11875"/>
              <a:gd name="connsiteX1" fmla="*/ 9120250 w 9120250"/>
              <a:gd name="connsiteY1" fmla="*/ 11875 h 1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0250" h="11875">
                <a:moveTo>
                  <a:pt x="0" y="0"/>
                </a:moveTo>
                <a:lnTo>
                  <a:pt x="9120250" y="118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223389" y="332657"/>
            <a:ext cx="8525075" cy="1368152"/>
          </a:xfrm>
        </p:spPr>
        <p:txBody>
          <a:bodyPr anchor="ctr">
            <a:normAutofit/>
          </a:bodyPr>
          <a:lstStyle>
            <a:lvl1pPr algn="l">
              <a:defRPr sz="4000" cap="all" baseline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Presentation TITLE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217653" y="1988840"/>
            <a:ext cx="8530811" cy="443658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Location and date</a:t>
            </a:r>
            <a:endParaRPr lang="sk-SK" dirty="0"/>
          </a:p>
        </p:txBody>
      </p:sp>
      <p:pic>
        <p:nvPicPr>
          <p:cNvPr id="14" name="Picture 13" descr="vub_logo_600x260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300" y="5834284"/>
            <a:ext cx="2448000" cy="1060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&amp;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51520" y="4437112"/>
            <a:ext cx="2785734" cy="187220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Caption for the image. </a:t>
            </a:r>
            <a:r>
              <a:rPr lang="sk-SK" dirty="0" smtClean="0"/>
              <a:t>Nedd volescia dita conseque nonsecus enihilitae vera.</a:t>
            </a: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184798" y="4437112"/>
            <a:ext cx="2785734" cy="187220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Caption for the image. </a:t>
            </a:r>
            <a:r>
              <a:rPr lang="sk-SK" dirty="0" smtClean="0"/>
              <a:t>Nedd volescia dita conseque nonsecus enihilitae vera.</a:t>
            </a: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6106746" y="4437112"/>
            <a:ext cx="2785734" cy="187220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Caption for the image. </a:t>
            </a:r>
            <a:r>
              <a:rPr lang="sk-SK" dirty="0" smtClean="0"/>
              <a:t>Nedd volescia dita conseque nonsecus enihilitae vera.</a:t>
            </a: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56746" y="1124744"/>
            <a:ext cx="8426452" cy="0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356742" y="1491630"/>
            <a:ext cx="2566800" cy="262656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158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to insert an image</a:t>
            </a:r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3286570" y="1491630"/>
            <a:ext cx="2566800" cy="262656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158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to insert an image</a:t>
            </a:r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6216398" y="1491630"/>
            <a:ext cx="2566800" cy="262656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158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to insert an image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Headline</a:t>
            </a:r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4500000" cy="3356992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to insert an image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501008"/>
            <a:ext cx="4500000" cy="3356992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to insert an image</a:t>
            </a:r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4" hasCustomPrompt="1"/>
          </p:nvPr>
        </p:nvSpPr>
        <p:spPr>
          <a:xfrm>
            <a:off x="4644000" y="0"/>
            <a:ext cx="4500000" cy="3356992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to insert an image</a:t>
            </a:r>
          </a:p>
        </p:txBody>
      </p:sp>
      <p:sp>
        <p:nvSpPr>
          <p:cNvPr id="9" name="Picture Placeholder 14"/>
          <p:cNvSpPr>
            <a:spLocks noGrp="1"/>
          </p:cNvSpPr>
          <p:nvPr>
            <p:ph type="pic" sz="quarter" idx="15" hasCustomPrompt="1"/>
          </p:nvPr>
        </p:nvSpPr>
        <p:spPr>
          <a:xfrm>
            <a:off x="4644000" y="3501008"/>
            <a:ext cx="4500000" cy="3356992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to insert an image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on orange">
    <p:bg>
      <p:bgPr>
        <a:solidFill>
          <a:srgbClr val="EC6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6858000"/>
          </a:xfrm>
        </p:spPr>
        <p:txBody>
          <a:bodyPr lIns="360000" tIns="360000" rIns="360000" bIns="36000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cap="none" baseline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Caption. Ne volescia dita conseque nonsecus enihilitae vera cus et moluptiure maximus.</a:t>
            </a:r>
            <a:endParaRPr lang="sk-SK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aption 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   to insert an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3621022"/>
            <a:ext cx="9144000" cy="1632181"/>
          </a:xfrm>
        </p:spPr>
        <p:txBody>
          <a:bodyPr>
            <a:normAutofit/>
          </a:bodyPr>
          <a:lstStyle>
            <a:lvl1pPr algn="ctr">
              <a:defRPr sz="4800" cap="all" baseline="0">
                <a:solidFill>
                  <a:schemeClr val="bg1"/>
                </a:solidFill>
                <a:effectLst>
                  <a:outerShdw blurRad="1270000" dir="2700000" algn="tl" rotWithShape="0">
                    <a:prstClr val="black">
                      <a:alpha val="3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sk-SK" dirty="0" smtClean="0"/>
              <a:t>short caption</a:t>
            </a:r>
            <a:endParaRPr lang="sk-SK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aption 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   to insert an image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3621021"/>
            <a:ext cx="9144000" cy="1248139"/>
          </a:xfrm>
          <a:solidFill>
            <a:srgbClr val="000000">
              <a:alpha val="34902"/>
            </a:srgbClr>
          </a:solidFill>
        </p:spPr>
        <p:txBody>
          <a:bodyPr>
            <a:normAutofit/>
          </a:bodyPr>
          <a:lstStyle>
            <a:lvl1pPr algn="ctr">
              <a:defRPr sz="1800" cap="none" baseline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Long caption. Ne volescia dita conseque nonsecus enihilitae vera cus et moluptiure maximus. Ne volescia dita conseque nonsecus.</a:t>
            </a:r>
            <a:endParaRPr lang="sk-SK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rgbClr val="EC6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0" y="0"/>
            <a:ext cx="9144001" cy="6185925"/>
            <a:chOff x="0" y="0"/>
            <a:chExt cx="9144001" cy="6185925"/>
          </a:xfrm>
          <a:solidFill>
            <a:schemeClr val="bg1"/>
          </a:solidFill>
        </p:grpSpPr>
        <p:sp>
          <p:nvSpPr>
            <p:cNvPr id="16" name="Rectangle 15"/>
            <p:cNvSpPr/>
            <p:nvPr/>
          </p:nvSpPr>
          <p:spPr>
            <a:xfrm>
              <a:off x="0" y="0"/>
              <a:ext cx="9143999" cy="40736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Right Triangle 16"/>
            <p:cNvSpPr/>
            <p:nvPr/>
          </p:nvSpPr>
          <p:spPr>
            <a:xfrm rot="5400000">
              <a:off x="3515883" y="557808"/>
              <a:ext cx="2112235" cy="914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pic>
        <p:nvPicPr>
          <p:cNvPr id="9" name="Picture 8" descr="Bank_of_logo_black.png"/>
          <p:cNvPicPr>
            <a:picLocks noChangeAspect="1"/>
          </p:cNvPicPr>
          <p:nvPr userDrawn="1"/>
        </p:nvPicPr>
        <p:blipFill>
          <a:blip r:embed="rId2" cstate="screen">
            <a:lum bright="100000"/>
          </a:blip>
          <a:stretch>
            <a:fillRect/>
          </a:stretch>
        </p:blipFill>
        <p:spPr>
          <a:xfrm>
            <a:off x="358256" y="6359089"/>
            <a:ext cx="1799705" cy="166255"/>
          </a:xfrm>
          <a:prstGeom prst="rect">
            <a:avLst/>
          </a:prstGeom>
        </p:spPr>
      </p:pic>
      <p:pic>
        <p:nvPicPr>
          <p:cNvPr id="10" name="Picture 9" descr="VUB_logo_black.png"/>
          <p:cNvPicPr>
            <a:picLocks noChangeAspect="1"/>
          </p:cNvPicPr>
          <p:nvPr userDrawn="1"/>
        </p:nvPicPr>
        <p:blipFill>
          <a:blip r:embed="rId3" cstate="screen">
            <a:lum bright="100000"/>
          </a:blip>
          <a:stretch>
            <a:fillRect/>
          </a:stretch>
        </p:blipFill>
        <p:spPr>
          <a:xfrm>
            <a:off x="6337260" y="6165304"/>
            <a:ext cx="2448098" cy="390698"/>
          </a:xfrm>
          <a:prstGeom prst="rect">
            <a:avLst/>
          </a:prstGeom>
        </p:spPr>
      </p:pic>
      <p:sp>
        <p:nvSpPr>
          <p:cNvPr id="11" name="Freeform 10"/>
          <p:cNvSpPr/>
          <p:nvPr userDrawn="1"/>
        </p:nvSpPr>
        <p:spPr>
          <a:xfrm>
            <a:off x="11875" y="1"/>
            <a:ext cx="9120250" cy="15833"/>
          </a:xfrm>
          <a:custGeom>
            <a:avLst/>
            <a:gdLst>
              <a:gd name="connsiteX0" fmla="*/ 0 w 9120250"/>
              <a:gd name="connsiteY0" fmla="*/ 0 h 11875"/>
              <a:gd name="connsiteX1" fmla="*/ 9120250 w 9120250"/>
              <a:gd name="connsiteY1" fmla="*/ 11875 h 1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20250" h="11875">
                <a:moveTo>
                  <a:pt x="0" y="0"/>
                </a:moveTo>
                <a:lnTo>
                  <a:pt x="9120250" y="118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4588" y="548680"/>
            <a:ext cx="8493876" cy="4104456"/>
          </a:xfrm>
        </p:spPr>
        <p:txBody>
          <a:bodyPr>
            <a:normAutofit/>
          </a:bodyPr>
          <a:lstStyle>
            <a:lvl1pPr algn="l">
              <a:defRPr sz="40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Thank you slide</a:t>
            </a:r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1520520"/>
            <a:ext cx="4571901" cy="533748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to insert an image</a:t>
            </a:r>
          </a:p>
        </p:txBody>
      </p:sp>
      <p:sp>
        <p:nvSpPr>
          <p:cNvPr id="2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827372" y="1412776"/>
            <a:ext cx="4137117" cy="5256584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k-SK" dirty="0" smtClean="0"/>
              <a:t>Introduction</a:t>
            </a:r>
          </a:p>
          <a:p>
            <a:pPr lvl="0"/>
            <a:r>
              <a:rPr lang="sk-SK" dirty="0" smtClean="0"/>
              <a:t>First section</a:t>
            </a:r>
          </a:p>
          <a:p>
            <a:pPr lvl="0"/>
            <a:r>
              <a:rPr lang="sk-SK" dirty="0" smtClean="0"/>
              <a:t>Second section</a:t>
            </a:r>
          </a:p>
          <a:p>
            <a:pPr lvl="0"/>
            <a:r>
              <a:rPr lang="sk-SK" dirty="0" smtClean="0"/>
              <a:t>Third section</a:t>
            </a:r>
          </a:p>
          <a:p>
            <a:pPr lvl="0"/>
            <a:r>
              <a:rPr lang="sk-SK" dirty="0" smtClean="0"/>
              <a:t>Summary</a:t>
            </a:r>
            <a:endParaRPr lang="en-US" dirty="0" smtClean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56746" y="1124744"/>
            <a:ext cx="8426452" cy="0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AGENDA</a:t>
            </a:r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-5229"/>
            <a:ext cx="9144001" cy="6185925"/>
            <a:chOff x="0" y="0"/>
            <a:chExt cx="9144001" cy="618592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3999" cy="4073689"/>
            </a:xfrm>
            <a:prstGeom prst="rect">
              <a:avLst/>
            </a:prstGeom>
            <a:solidFill>
              <a:srgbClr val="EC6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Right Triangle 11"/>
            <p:cNvSpPr/>
            <p:nvPr/>
          </p:nvSpPr>
          <p:spPr>
            <a:xfrm rot="5400000">
              <a:off x="3515883" y="557808"/>
              <a:ext cx="2112235" cy="9144000"/>
            </a:xfrm>
            <a:prstGeom prst="rtTriangle">
              <a:avLst/>
            </a:prstGeom>
            <a:solidFill>
              <a:srgbClr val="EC6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8280920" cy="4176464"/>
          </a:xfrm>
        </p:spPr>
        <p:txBody>
          <a:bodyPr anchor="ctr">
            <a:noAutofit/>
          </a:bodyPr>
          <a:lstStyle>
            <a:lvl1pPr algn="l">
              <a:defRPr sz="4800" b="1" cap="all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section title</a:t>
            </a:r>
            <a:endParaRPr lang="sk-S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5532" y="1412776"/>
            <a:ext cx="8636949" cy="5184576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6746" y="1124744"/>
            <a:ext cx="8426452" cy="0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Headline</a:t>
            </a:r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55532" y="1412776"/>
            <a:ext cx="4172453" cy="5184576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716016" y="1412776"/>
            <a:ext cx="4172453" cy="5184576"/>
          </a:xfrm>
        </p:spPr>
        <p:txBody>
          <a:bodyPr>
            <a:noAutofit/>
          </a:bodyPr>
          <a:lstStyle>
            <a:lvl1pPr marL="274638" indent="-274638"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4"/>
              </a:buBlip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56746" y="1124744"/>
            <a:ext cx="8426452" cy="0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Headline</a:t>
            </a:r>
            <a:endParaRPr lang="sk-S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444209" y="1484785"/>
            <a:ext cx="2444261" cy="5112568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323528" y="1268761"/>
            <a:ext cx="6048672" cy="5328591"/>
          </a:xfrm>
        </p:spPr>
        <p:txBody>
          <a:bodyPr anchor="ctr">
            <a:normAutofit/>
          </a:bodyPr>
          <a:lstStyle>
            <a:lvl1pPr marL="180975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he icon        to add a graph</a:t>
            </a:r>
            <a:endParaRPr lang="sk-SK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56746" y="1124744"/>
            <a:ext cx="8426452" cy="0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Headline</a:t>
            </a:r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ble Placeholder 6"/>
          <p:cNvSpPr>
            <a:spLocks noGrp="1"/>
          </p:cNvSpPr>
          <p:nvPr>
            <p:ph type="tbl" sz="quarter" idx="14" hasCustomPrompt="1"/>
          </p:nvPr>
        </p:nvSpPr>
        <p:spPr>
          <a:xfrm>
            <a:off x="372956" y="1484784"/>
            <a:ext cx="8412698" cy="5040560"/>
          </a:xfrm>
        </p:spPr>
        <p:txBody>
          <a:bodyPr anchor="ctr">
            <a:normAutofit/>
          </a:bodyPr>
          <a:lstStyle>
            <a:lvl1pPr marL="185738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 to insert a table</a:t>
            </a:r>
            <a:endParaRPr lang="sk-SK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56746" y="1124744"/>
            <a:ext cx="8426452" cy="0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Headline</a:t>
            </a:r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1520520"/>
            <a:ext cx="4571901" cy="5337480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to insert an image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56746" y="1124744"/>
            <a:ext cx="8426452" cy="0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25286" y="1412776"/>
            <a:ext cx="4139203" cy="525658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Basic text.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 volescia dita conseque nonsecus enihilitae vera cus et moluptiure maximus andunte conecaes apisi aborum et qui reste laut latet porum et omnis</a:t>
            </a: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243188" y="98766"/>
            <a:ext cx="8649292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Headline</a:t>
            </a:r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1"/>
            <a:ext cx="4571901" cy="3194051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to insert an image</a:t>
            </a:r>
          </a:p>
        </p:txBody>
      </p:sp>
      <p:sp>
        <p:nvSpPr>
          <p:cNvPr id="6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3674106"/>
            <a:ext cx="4571901" cy="3183895"/>
          </a:xfrm>
          <a:solidFill>
            <a:schemeClr val="bg1">
              <a:lumMod val="75000"/>
            </a:schemeClr>
          </a:solidFill>
        </p:spPr>
        <p:txBody>
          <a:bodyPr anchor="ctr">
            <a:normAutofit/>
          </a:bodyPr>
          <a:lstStyle>
            <a:lvl1pPr marL="452438" indent="0" algn="ctr">
              <a:buNone/>
              <a:tabLst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 smtClean="0"/>
              <a:t>Click the icon        to insert an image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814214" y="98766"/>
            <a:ext cx="4150273" cy="960816"/>
          </a:xfrm>
        </p:spPr>
        <p:txBody>
          <a:bodyPr>
            <a:normAutofit/>
          </a:bodyPr>
          <a:lstStyle>
            <a:lvl1pPr algn="l">
              <a:defRPr sz="2800" cap="all" baseline="0">
                <a:solidFill>
                  <a:srgbClr val="EC6400"/>
                </a:solidFill>
                <a:latin typeface="Arial Black" pitchFamily="34" charset="0"/>
              </a:defRPr>
            </a:lvl1pPr>
          </a:lstStyle>
          <a:p>
            <a:r>
              <a:rPr lang="sk-SK" dirty="0" smtClean="0"/>
              <a:t>Headline</a:t>
            </a:r>
            <a:endParaRPr lang="sk-SK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929188" y="1131590"/>
            <a:ext cx="3854010" cy="0"/>
          </a:xfrm>
          <a:prstGeom prst="line">
            <a:avLst/>
          </a:prstGeom>
          <a:ln w="38100">
            <a:solidFill>
              <a:srgbClr val="EC6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25286" y="1412776"/>
            <a:ext cx="4139203" cy="525658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FontTx/>
              <a:buNone/>
              <a:defRPr sz="16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FontTx/>
              <a:buBlip>
                <a:blip r:embed="rId2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FontTx/>
              <a:buBlip>
                <a:blip r:embed="rId3"/>
              </a:buBlip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-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buFont typeface="Arial" pitchFamily="34" charset="0"/>
              <a:buChar char="•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Basic text.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Ne volescia dita conseque nonsecus enihilitae vera cus et moluptiure maximus andunte conecaes apisi aborum et qui reste laut latet porum et omnis</a:t>
            </a:r>
            <a:r>
              <a:rPr lang="sk-SK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.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C90FC-9C6C-4C6B-AF47-85550061DB44}" type="datetimeFigureOut">
              <a:rPr lang="sk-SK" smtClean="0"/>
              <a:pPr/>
              <a:t>13. 6. 2018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2A350-329B-4D24-AE9D-7BE659DDBC8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1" r:id="rId3"/>
    <p:sldLayoutId id="2147483650" r:id="rId4"/>
    <p:sldLayoutId id="2147483660" r:id="rId5"/>
    <p:sldLayoutId id="2147483664" r:id="rId6"/>
    <p:sldLayoutId id="2147483668" r:id="rId7"/>
    <p:sldLayoutId id="2147483661" r:id="rId8"/>
    <p:sldLayoutId id="2147483665" r:id="rId9"/>
    <p:sldLayoutId id="2147483666" r:id="rId10"/>
    <p:sldLayoutId id="2147483667" r:id="rId11"/>
    <p:sldLayoutId id="2147483662" r:id="rId12"/>
    <p:sldLayoutId id="2147483655" r:id="rId13"/>
    <p:sldLayoutId id="2147483663" r:id="rId14"/>
    <p:sldLayoutId id="214748365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sk-SK" dirty="0" smtClean="0"/>
              <a:t>banky a SPP 2021 - 2027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Nitra, 14.6.2018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81" y="188639"/>
            <a:ext cx="8622199" cy="649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05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EC6400"/>
                </a:solidFill>
              </a:rPr>
              <a:t>1,7 mld. EUR</a:t>
            </a:r>
            <a:r>
              <a:rPr lang="sk-SK" dirty="0" smtClean="0"/>
              <a:t>– čerpá </a:t>
            </a:r>
            <a:r>
              <a:rPr lang="sk-SK" dirty="0" smtClean="0">
                <a:latin typeface="Arial"/>
                <a:cs typeface="Arial"/>
              </a:rPr>
              <a:t>AGRO – Potravinársky sektor so všetkými súvisiacimi </a:t>
            </a:r>
            <a:r>
              <a:rPr lang="sk-SK" dirty="0" smtClean="0">
                <a:latin typeface="Arial"/>
                <a:cs typeface="Arial"/>
              </a:rPr>
              <a:t>odvetviami</a:t>
            </a:r>
            <a:endParaRPr lang="sk-SK" dirty="0" smtClean="0">
              <a:latin typeface="Arial"/>
              <a:cs typeface="Arial"/>
            </a:endParaRPr>
          </a:p>
          <a:p>
            <a:pPr lvl="1"/>
            <a:r>
              <a:rPr lang="sk-SK" b="1" dirty="0" smtClean="0">
                <a:solidFill>
                  <a:srgbClr val="EC6400"/>
                </a:solidFill>
              </a:rPr>
              <a:t>650 </a:t>
            </a:r>
            <a:r>
              <a:rPr lang="sk-SK" b="1" dirty="0" err="1" smtClean="0">
                <a:solidFill>
                  <a:srgbClr val="EC6400"/>
                </a:solidFill>
              </a:rPr>
              <a:t>mil.EUR</a:t>
            </a:r>
            <a:r>
              <a:rPr lang="sk-SK" dirty="0" smtClean="0"/>
              <a:t>– </a:t>
            </a:r>
            <a:r>
              <a:rPr lang="sk-SK" dirty="0" smtClean="0">
                <a:latin typeface="Arial"/>
                <a:cs typeface="Arial"/>
              </a:rPr>
              <a:t>úverov aktuálne v poľnohospodárskej prvovýrobe</a:t>
            </a:r>
            <a:endParaRPr lang="sk-SK" dirty="0" smtClean="0"/>
          </a:p>
          <a:p>
            <a:pPr lvl="1"/>
            <a:r>
              <a:rPr lang="sk-SK" b="1" dirty="0" smtClean="0">
                <a:solidFill>
                  <a:srgbClr val="EC6400"/>
                </a:solidFill>
              </a:rPr>
              <a:t>370 </a:t>
            </a:r>
            <a:r>
              <a:rPr lang="sk-SK" b="1" dirty="0" err="1" smtClean="0">
                <a:solidFill>
                  <a:srgbClr val="EC6400"/>
                </a:solidFill>
              </a:rPr>
              <a:t>mil.EUR</a:t>
            </a:r>
            <a:r>
              <a:rPr lang="sk-SK" dirty="0" smtClean="0"/>
              <a:t>– </a:t>
            </a:r>
            <a:r>
              <a:rPr lang="sk-SK" dirty="0" smtClean="0">
                <a:latin typeface="Arial"/>
                <a:cs typeface="Arial"/>
              </a:rPr>
              <a:t>je každoročne alokovaných v úveroch na priame platby</a:t>
            </a:r>
          </a:p>
          <a:p>
            <a:pPr lvl="1"/>
            <a:r>
              <a:rPr lang="sk-SK" b="1" dirty="0" smtClean="0">
                <a:solidFill>
                  <a:srgbClr val="EC6400"/>
                </a:solidFill>
              </a:rPr>
              <a:t>200 </a:t>
            </a:r>
            <a:r>
              <a:rPr lang="sk-SK" b="1" dirty="0" err="1" smtClean="0">
                <a:solidFill>
                  <a:srgbClr val="EC6400"/>
                </a:solidFill>
              </a:rPr>
              <a:t>mil.EUR</a:t>
            </a:r>
            <a:r>
              <a:rPr lang="sk-SK" dirty="0" smtClean="0"/>
              <a:t>– </a:t>
            </a:r>
            <a:r>
              <a:rPr lang="sk-SK" dirty="0" smtClean="0">
                <a:latin typeface="Arial"/>
                <a:cs typeface="Arial"/>
              </a:rPr>
              <a:t>v priemere ročne </a:t>
            </a:r>
            <a:r>
              <a:rPr lang="sk-SK" dirty="0" err="1" smtClean="0">
                <a:latin typeface="Arial"/>
                <a:cs typeface="Arial"/>
              </a:rPr>
              <a:t>suvisí</a:t>
            </a:r>
            <a:r>
              <a:rPr lang="sk-SK" dirty="0" smtClean="0">
                <a:latin typeface="Arial"/>
                <a:cs typeface="Arial"/>
              </a:rPr>
              <a:t> s PRV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AGROSEKTOR A ÚVERY</a:t>
            </a:r>
            <a:endParaRPr lang="en-US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141" y="3212976"/>
            <a:ext cx="5645385" cy="3194581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1549" y="4371316"/>
            <a:ext cx="1415341" cy="128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9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		Na </a:t>
            </a:r>
            <a:r>
              <a:rPr lang="sk-SK" dirty="0" smtClean="0"/>
              <a:t>fungovanie systému financovania sú potrebné 4 </a:t>
            </a:r>
            <a:r>
              <a:rPr lang="sk-SK" dirty="0" err="1" smtClean="0"/>
              <a:t>mld.EUR</a:t>
            </a:r>
            <a:r>
              <a:rPr lang="sk-SK" dirty="0" smtClean="0"/>
              <a:t> v 		období 2021 - 2027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AGROSEKTOR A ÚVERY</a:t>
            </a: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141" y="3212976"/>
            <a:ext cx="5645385" cy="3194581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484784"/>
            <a:ext cx="676715" cy="463336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3328" y="4365104"/>
            <a:ext cx="1414395" cy="1292464"/>
          </a:xfrm>
          <a:prstGeom prst="rect">
            <a:avLst/>
          </a:prstGeom>
        </p:spPr>
      </p:pic>
      <p:sp>
        <p:nvSpPr>
          <p:cNvPr id="11" name="Obdĺžnik 10"/>
          <p:cNvSpPr/>
          <p:nvPr/>
        </p:nvSpPr>
        <p:spPr>
          <a:xfrm>
            <a:off x="1745141" y="2128210"/>
            <a:ext cx="4572000" cy="7232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638" lvl="0" indent="-274638">
              <a:spcAft>
                <a:spcPts val="600"/>
              </a:spcAft>
              <a:buBlip>
                <a:blip r:embed="rId5"/>
              </a:buBlip>
            </a:pPr>
            <a:r>
              <a:rPr lang="sk-SK" b="1" dirty="0" smtClean="0">
                <a:solidFill>
                  <a:srgbClr val="EC6400"/>
                </a:solidFill>
                <a:latin typeface="Arial" pitchFamily="34" charset="0"/>
                <a:cs typeface="Arial" pitchFamily="34" charset="0"/>
              </a:rPr>
              <a:t>VUB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poskytuje ¼ všetkých úverov</a:t>
            </a:r>
          </a:p>
          <a:p>
            <a:pPr marL="274638" lvl="0" indent="-274638">
              <a:spcAft>
                <a:spcPts val="600"/>
              </a:spcAft>
              <a:buBlip>
                <a:blip r:embed="rId5"/>
              </a:buBlip>
            </a:pPr>
            <a:r>
              <a:rPr lang="sk-SK" dirty="0" smtClean="0">
                <a:latin typeface="Arial" pitchFamily="34" charset="0"/>
                <a:cs typeface="Arial" pitchFamily="34" charset="0"/>
              </a:rPr>
              <a:t>V priamych platbách </a:t>
            </a:r>
            <a:r>
              <a:rPr lang="sk-SK" dirty="0" smtClean="0">
                <a:latin typeface="Arial"/>
                <a:cs typeface="Arial"/>
              </a:rPr>
              <a:t>⅓ úverov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0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 b="1" dirty="0" smtClean="0">
              <a:solidFill>
                <a:srgbClr val="EC6400"/>
              </a:solidFill>
            </a:endParaRPr>
          </a:p>
          <a:p>
            <a:r>
              <a:rPr lang="sk-SK" b="1" dirty="0" smtClean="0">
                <a:solidFill>
                  <a:srgbClr val="EC6400"/>
                </a:solidFill>
              </a:rPr>
              <a:t>I. pilier </a:t>
            </a:r>
            <a:r>
              <a:rPr lang="sk-SK" dirty="0" smtClean="0">
                <a:solidFill>
                  <a:schemeClr val="tx1"/>
                </a:solidFill>
              </a:rPr>
              <a:t>zabezpečuje krátkodobú bonitu odvetvia</a:t>
            </a:r>
          </a:p>
          <a:p>
            <a:endParaRPr lang="sk-SK" b="1" dirty="0" smtClean="0">
              <a:solidFill>
                <a:srgbClr val="EC6400"/>
              </a:solidFill>
            </a:endParaRPr>
          </a:p>
          <a:p>
            <a:r>
              <a:rPr lang="sk-SK" b="1" dirty="0" smtClean="0">
                <a:solidFill>
                  <a:srgbClr val="EC6400"/>
                </a:solidFill>
              </a:rPr>
              <a:t>II. pilier </a:t>
            </a:r>
            <a:r>
              <a:rPr lang="sk-SK" dirty="0" smtClean="0">
                <a:solidFill>
                  <a:schemeClr val="tx1"/>
                </a:solidFill>
              </a:rPr>
              <a:t>umožňuje rozvojové financovanie sektora v aktuálnom rozsahu a dlhých splatnostiach nad rámec štandardu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Vplyv SPP na financovanie odvetvia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6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 b="1" dirty="0" smtClean="0">
              <a:solidFill>
                <a:srgbClr val="EC6400"/>
              </a:solidFill>
            </a:endParaRPr>
          </a:p>
          <a:p>
            <a:r>
              <a:rPr lang="sk-SK" b="1" dirty="0" err="1" smtClean="0">
                <a:solidFill>
                  <a:srgbClr val="EC6400"/>
                </a:solidFill>
              </a:rPr>
              <a:t>Stropovanie</a:t>
            </a:r>
            <a:r>
              <a:rPr lang="sk-SK" b="1" dirty="0" smtClean="0">
                <a:solidFill>
                  <a:srgbClr val="EC6400"/>
                </a:solidFill>
              </a:rPr>
              <a:t> / </a:t>
            </a:r>
            <a:r>
              <a:rPr lang="sk-SK" b="1" dirty="0" err="1" smtClean="0">
                <a:solidFill>
                  <a:srgbClr val="EC6400"/>
                </a:solidFill>
              </a:rPr>
              <a:t>Degresivita</a:t>
            </a:r>
            <a:r>
              <a:rPr lang="sk-SK" b="1" dirty="0" smtClean="0">
                <a:solidFill>
                  <a:srgbClr val="EC6400"/>
                </a:solidFill>
              </a:rPr>
              <a:t> </a:t>
            </a:r>
            <a:r>
              <a:rPr lang="sk-SK" dirty="0" smtClean="0">
                <a:solidFill>
                  <a:schemeClr val="tx1"/>
                </a:solidFill>
              </a:rPr>
              <a:t>v navrhnutom rozsahu môže mať negatívny vplyv na schopnosť obstarania si dnešného objemu zdrojov ovplyvnenými podnikmi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b="1" dirty="0" smtClean="0">
              <a:solidFill>
                <a:srgbClr val="EC6400"/>
              </a:solidFill>
            </a:endParaRPr>
          </a:p>
          <a:p>
            <a:r>
              <a:rPr lang="sk-SK" b="1" dirty="0" smtClean="0">
                <a:solidFill>
                  <a:srgbClr val="EC6400"/>
                </a:solidFill>
              </a:rPr>
              <a:t>Konvergencia – </a:t>
            </a:r>
            <a:r>
              <a:rPr lang="sk-SK" dirty="0" smtClean="0">
                <a:solidFill>
                  <a:schemeClr val="tx1"/>
                </a:solidFill>
              </a:rPr>
              <a:t>jej nižšia než očakávaná miera môže spomaliť intenzívny každoročný rast objemu úverov nad rámec rastu úverov pre podnikateľov</a:t>
            </a:r>
          </a:p>
          <a:p>
            <a:pPr marL="0" indent="0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r>
              <a:rPr lang="sk-SK" b="1" dirty="0" smtClean="0">
                <a:solidFill>
                  <a:srgbClr val="EC6400"/>
                </a:solidFill>
              </a:rPr>
              <a:t>Časový harmonogram schválenia SPP </a:t>
            </a:r>
            <a:r>
              <a:rPr lang="sk-SK" dirty="0" smtClean="0">
                <a:solidFill>
                  <a:schemeClr val="tx1"/>
                </a:solidFill>
              </a:rPr>
              <a:t>bude mať zásadný vplyv na pripravenosť bankového sektora na obdobie 2021 - 2027</a:t>
            </a:r>
          </a:p>
          <a:p>
            <a:pPr lvl="1"/>
            <a:r>
              <a:rPr lang="sk-SK" dirty="0" smtClean="0"/>
              <a:t>Bez narušenia likvidity </a:t>
            </a:r>
          </a:p>
          <a:p>
            <a:pPr lvl="1"/>
            <a:r>
              <a:rPr lang="sk-SK" dirty="0" smtClean="0"/>
              <a:t>Bez provizórnych riešení v 1. roku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Postoj k novej SPP 2021 - 2027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 b="1" dirty="0" smtClean="0">
              <a:solidFill>
                <a:srgbClr val="EC6400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Je priestor pre ďalší rast úverov v sektore</a:t>
            </a:r>
            <a:endParaRPr lang="sk-SK" dirty="0" smtClean="0">
              <a:solidFill>
                <a:schemeClr val="tx1"/>
              </a:solidFill>
            </a:endParaRPr>
          </a:p>
          <a:p>
            <a:endParaRPr lang="sk-SK" b="1" dirty="0" smtClean="0">
              <a:solidFill>
                <a:srgbClr val="EC6400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Je však potrebné vhodné nastavenie SPP 2021 – 2027</a:t>
            </a:r>
          </a:p>
          <a:p>
            <a:pPr marL="0" indent="0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Pravidlá musia byť jasné a transparentné bez zbytočnej byrokracie</a:t>
            </a:r>
          </a:p>
          <a:p>
            <a:pPr marL="0" indent="0">
              <a:buNone/>
            </a:pPr>
            <a:endParaRPr lang="sk-SK" dirty="0" smtClean="0">
              <a:solidFill>
                <a:schemeClr val="tx1"/>
              </a:solidFill>
            </a:endParaRPr>
          </a:p>
          <a:p>
            <a:r>
              <a:rPr lang="sk-SK" dirty="0" smtClean="0">
                <a:solidFill>
                  <a:schemeClr val="tx1"/>
                </a:solidFill>
              </a:rPr>
              <a:t>Banky by mali byť súčasťou diskusie o finálnej podobe SPP</a:t>
            </a:r>
          </a:p>
          <a:p>
            <a:endParaRPr lang="sk-SK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závery</a:t>
            </a:r>
            <a:endParaRPr lang="en-US" dirty="0"/>
          </a:p>
        </p:txBody>
      </p:sp>
      <p:pic>
        <p:nvPicPr>
          <p:cNvPr id="5" name="Picture 6" descr="D:\AHA\VÚB prezentácia 2017\Icons\VUB_icon_notes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84368" y="3068960"/>
            <a:ext cx="381573" cy="508764"/>
          </a:xfrm>
          <a:prstGeom prst="rect">
            <a:avLst/>
          </a:prstGeom>
          <a:noFill/>
        </p:spPr>
      </p:pic>
      <p:pic>
        <p:nvPicPr>
          <p:cNvPr id="6" name="Picture 27" descr="D:\AHA\VÚB prezentácia 2017\Icons\VUB_icon_growth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64088" y="1556792"/>
            <a:ext cx="576100" cy="527468"/>
          </a:xfrm>
          <a:prstGeom prst="rect">
            <a:avLst/>
          </a:prstGeom>
          <a:noFill/>
        </p:spPr>
      </p:pic>
      <p:pic>
        <p:nvPicPr>
          <p:cNvPr id="7" name="Picture 13" descr="D:\AHA\VÚB prezentácia 2017\Icons\VUB_icon_wheel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732240" y="2296436"/>
            <a:ext cx="564877" cy="564877"/>
          </a:xfrm>
          <a:prstGeom prst="rect">
            <a:avLst/>
          </a:prstGeom>
          <a:noFill/>
        </p:spPr>
      </p:pic>
      <p:pic>
        <p:nvPicPr>
          <p:cNvPr id="8" name="Picture 4" descr="D:\AHA\VÚB prezentácia 2017\Icons\VUB_icon_meeting.pn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164288" y="3715144"/>
            <a:ext cx="576100" cy="579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4954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207</Words>
  <Application>Microsoft Office PowerPoint</Application>
  <PresentationFormat>Prezentácia na obrazovke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banky a SPP 2021 - 2027</vt:lpstr>
      <vt:lpstr>Prezentácia programu PowerPoint</vt:lpstr>
      <vt:lpstr>AGROSEKTOR A ÚVERY</vt:lpstr>
      <vt:lpstr>AGROSEKTOR A ÚVERY</vt:lpstr>
      <vt:lpstr>Vplyv SPP na financovanie odvetvia</vt:lpstr>
      <vt:lpstr>Postoj k novej SPP 2021 - 2027</vt:lpstr>
      <vt:lpstr>závery</vt:lpstr>
      <vt:lpstr>ďakujem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VUB_presentation_template_2017</dc:title>
  <dc:creator>Tomas</dc:creator>
  <cp:lastModifiedBy>Hubinský Martin</cp:lastModifiedBy>
  <cp:revision>79</cp:revision>
  <dcterms:created xsi:type="dcterms:W3CDTF">2017-05-21T17:43:08Z</dcterms:created>
  <dcterms:modified xsi:type="dcterms:W3CDTF">2018-06-13T19:40:33Z</dcterms:modified>
</cp:coreProperties>
</file>