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303" r:id="rId3"/>
    <p:sldId id="257" r:id="rId4"/>
    <p:sldId id="258" r:id="rId5"/>
    <p:sldId id="284" r:id="rId6"/>
    <p:sldId id="287" r:id="rId7"/>
    <p:sldId id="259" r:id="rId8"/>
    <p:sldId id="288" r:id="rId9"/>
    <p:sldId id="260" r:id="rId10"/>
    <p:sldId id="291" r:id="rId11"/>
    <p:sldId id="261" r:id="rId12"/>
    <p:sldId id="294" r:id="rId13"/>
    <p:sldId id="262" r:id="rId14"/>
    <p:sldId id="295" r:id="rId15"/>
    <p:sldId id="263" r:id="rId16"/>
    <p:sldId id="264" r:id="rId17"/>
    <p:sldId id="293" r:id="rId18"/>
    <p:sldId id="26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302" r:id="rId27"/>
    <p:sldId id="299" r:id="rId28"/>
    <p:sldId id="275" r:id="rId29"/>
    <p:sldId id="301" r:id="rId30"/>
    <p:sldId id="276" r:id="rId31"/>
    <p:sldId id="296" r:id="rId32"/>
    <p:sldId id="297" r:id="rId33"/>
    <p:sldId id="298" r:id="rId34"/>
    <p:sldId id="300" r:id="rId35"/>
    <p:sldId id="304" r:id="rId36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Kanak" initials="BK" lastIdx="1" clrIdx="0">
    <p:extLst>
      <p:ext uri="{19B8F6BF-5375-455C-9EA6-DF929625EA0E}">
        <p15:presenceInfo xmlns:p15="http://schemas.microsoft.com/office/powerpoint/2012/main" userId="fc39f2309af19a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redný štýl 4 - zvýrazneni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D083AE6-46FA-4A59-8FB0-9F97EB10719F}" styleName="Svetlý štýl 3 - zvýrazneni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Svetlý štý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redný štýl 2 - zvýrazneni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Svetlý štýl 3 - zvýrazneni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FB7E3-B36A-4D76-896D-1407E0DE97E2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E899F-0570-41EC-BB3C-2713A31E28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068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E899F-0570-41EC-BB3C-2713A31E2880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655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934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133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164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9955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9858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071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8552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39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763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8048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567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271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094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3784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4767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4105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640AF-BD8B-4334-9959-A1AA2487DA59}" type="datetimeFigureOut">
              <a:rPr lang="sk-SK" smtClean="0"/>
              <a:t>13.6.2018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5C7CF0F-F0D5-481C-A5FC-7A7EEB29C8B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863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C2F71-F605-4FA0-B749-3804C75CC9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31977"/>
            <a:ext cx="9144000" cy="4809744"/>
          </a:xfrm>
        </p:spPr>
        <p:txBody>
          <a:bodyPr>
            <a:normAutofit fontScale="90000"/>
          </a:bodyPr>
          <a:lstStyle/>
          <a:p>
            <a:br>
              <a:rPr lang="sk-SK" cap="all" dirty="0"/>
            </a:br>
            <a:r>
              <a:rPr lang="sk-SK" dirty="0"/>
              <a:t> </a:t>
            </a:r>
            <a:br>
              <a:rPr lang="sk-SK" dirty="0"/>
            </a:br>
            <a:r>
              <a:rPr lang="sk-SK" dirty="0"/>
              <a:t> </a:t>
            </a:r>
            <a:br>
              <a:rPr lang="sk-SK" dirty="0"/>
            </a:br>
            <a:br>
              <a:rPr lang="sk-SK" dirty="0"/>
            </a:br>
            <a:r>
              <a:rPr lang="sk-SK" dirty="0"/>
              <a:t> </a:t>
            </a: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b="1" cap="all" dirty="0"/>
              <a:t>Príležitosti a riziká v podobe novej </a:t>
            </a:r>
            <a:r>
              <a:rPr lang="sk-SK" b="1" cap="all" dirty="0" err="1"/>
              <a:t>spp</a:t>
            </a:r>
            <a:r>
              <a:rPr lang="sk-SK" b="1" cap="all" dirty="0"/>
              <a:t> pre naše hospodárenie</a:t>
            </a:r>
            <a:br>
              <a:rPr lang="sk-SK" cap="all" dirty="0"/>
            </a:br>
            <a:br>
              <a:rPr lang="sk-SK" dirty="0"/>
            </a:br>
            <a:r>
              <a:rPr lang="sk-SK" dirty="0"/>
              <a:t>	</a:t>
            </a:r>
            <a:r>
              <a:rPr lang="sk-SK" sz="3600" dirty="0"/>
              <a:t>Konferencia SPP EU 2021-2017</a:t>
            </a:r>
            <a:br>
              <a:rPr lang="sk-SK" sz="3600" dirty="0"/>
            </a:br>
            <a:r>
              <a:rPr lang="sk-SK" sz="3600" dirty="0"/>
              <a:t>	14.6.2018 </a:t>
            </a:r>
            <a:br>
              <a:rPr lang="sk-SK" sz="3600" dirty="0"/>
            </a:br>
            <a:endParaRPr lang="sk-SK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9CFE30-1000-4408-BAA4-E0B4731FC2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8768"/>
            <a:ext cx="9421368" cy="2139696"/>
          </a:xfrm>
        </p:spPr>
        <p:txBody>
          <a:bodyPr>
            <a:normAutofit fontScale="62500" lnSpcReduction="20000"/>
          </a:bodyPr>
          <a:lstStyle/>
          <a:p>
            <a:endParaRPr lang="sk-SK" dirty="0"/>
          </a:p>
          <a:p>
            <a:r>
              <a:rPr lang="sk-SK" dirty="0"/>
              <a:t>   </a:t>
            </a:r>
          </a:p>
          <a:p>
            <a:endParaRPr lang="sk-SK" dirty="0"/>
          </a:p>
          <a:p>
            <a:r>
              <a:rPr lang="sk-SK" dirty="0"/>
              <a:t>							</a:t>
            </a:r>
          </a:p>
          <a:p>
            <a:endParaRPr lang="sk-SK" dirty="0"/>
          </a:p>
          <a:p>
            <a:r>
              <a:rPr lang="sk-SK" dirty="0"/>
              <a:t>															Ing. Marek </a:t>
            </a:r>
            <a:r>
              <a:rPr lang="sk-SK" dirty="0" err="1"/>
              <a:t>Šimunek</a:t>
            </a:r>
            <a:endParaRPr lang="sk-SK" dirty="0"/>
          </a:p>
          <a:p>
            <a:r>
              <a:rPr lang="sk-SK" dirty="0"/>
              <a:t>															 generálny riaditeľ</a:t>
            </a:r>
          </a:p>
          <a:p>
            <a:r>
              <a:rPr lang="sk-SK" dirty="0"/>
              <a:t>														Poľnohospodár Nové Zámky a.s.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F6BB711-6C50-4982-AD48-96CEA25F0D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952" y="5211826"/>
            <a:ext cx="2030095" cy="8597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BE9128E-E716-4E04-AFC6-012D8FD1DD4C}"/>
              </a:ext>
            </a:extLst>
          </p:cNvPr>
          <p:cNvSpPr txBox="1"/>
          <p:nvPr/>
        </p:nvSpPr>
        <p:spPr>
          <a:xfrm>
            <a:off x="1591056" y="192024"/>
            <a:ext cx="206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Téma prednášky:</a:t>
            </a:r>
          </a:p>
        </p:txBody>
      </p:sp>
    </p:spTree>
    <p:extLst>
      <p:ext uri="{BB962C8B-B14F-4D97-AF65-F5344CB8AC3E}">
        <p14:creationId xmlns:p14="http://schemas.microsoft.com/office/powerpoint/2010/main" val="2640013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objekt pre obsah 2">
            <a:extLst>
              <a:ext uri="{FF2B5EF4-FFF2-40B4-BE49-F238E27FC236}">
                <a16:creationId xmlns:a16="http://schemas.microsoft.com/office/drawing/2014/main" id="{88BC42DF-DE8F-4F6D-826C-4D58391E2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7309639"/>
              </p:ext>
            </p:extLst>
          </p:nvPr>
        </p:nvGraphicFramePr>
        <p:xfrm>
          <a:off x="2240281" y="1060704"/>
          <a:ext cx="8211314" cy="44521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026893">
                  <a:extLst>
                    <a:ext uri="{9D8B030D-6E8A-4147-A177-3AD203B41FA5}">
                      <a16:colId xmlns:a16="http://schemas.microsoft.com/office/drawing/2014/main" val="2219713314"/>
                    </a:ext>
                  </a:extLst>
                </a:gridCol>
                <a:gridCol w="1026893">
                  <a:extLst>
                    <a:ext uri="{9D8B030D-6E8A-4147-A177-3AD203B41FA5}">
                      <a16:colId xmlns:a16="http://schemas.microsoft.com/office/drawing/2014/main" val="116877675"/>
                    </a:ext>
                  </a:extLst>
                </a:gridCol>
                <a:gridCol w="1026893">
                  <a:extLst>
                    <a:ext uri="{9D8B030D-6E8A-4147-A177-3AD203B41FA5}">
                      <a16:colId xmlns:a16="http://schemas.microsoft.com/office/drawing/2014/main" val="2723958787"/>
                    </a:ext>
                  </a:extLst>
                </a:gridCol>
                <a:gridCol w="1171280">
                  <a:extLst>
                    <a:ext uri="{9D8B030D-6E8A-4147-A177-3AD203B41FA5}">
                      <a16:colId xmlns:a16="http://schemas.microsoft.com/office/drawing/2014/main" val="4163797312"/>
                    </a:ext>
                  </a:extLst>
                </a:gridCol>
                <a:gridCol w="1069848">
                  <a:extLst>
                    <a:ext uri="{9D8B030D-6E8A-4147-A177-3AD203B41FA5}">
                      <a16:colId xmlns:a16="http://schemas.microsoft.com/office/drawing/2014/main" val="4154601439"/>
                    </a:ext>
                  </a:extLst>
                </a:gridCol>
                <a:gridCol w="839551">
                  <a:extLst>
                    <a:ext uri="{9D8B030D-6E8A-4147-A177-3AD203B41FA5}">
                      <a16:colId xmlns:a16="http://schemas.microsoft.com/office/drawing/2014/main" val="500218953"/>
                    </a:ext>
                  </a:extLst>
                </a:gridCol>
                <a:gridCol w="1026893">
                  <a:extLst>
                    <a:ext uri="{9D8B030D-6E8A-4147-A177-3AD203B41FA5}">
                      <a16:colId xmlns:a16="http://schemas.microsoft.com/office/drawing/2014/main" val="3720744039"/>
                    </a:ext>
                  </a:extLst>
                </a:gridCol>
                <a:gridCol w="1023063">
                  <a:extLst>
                    <a:ext uri="{9D8B030D-6E8A-4147-A177-3AD203B41FA5}">
                      <a16:colId xmlns:a16="http://schemas.microsoft.com/office/drawing/2014/main" val="3106383368"/>
                    </a:ext>
                  </a:extLst>
                </a:gridCol>
              </a:tblGrid>
              <a:tr h="657757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sk-SK" sz="1800" b="1" u="none" strike="noStrike" dirty="0">
                          <a:effectLst/>
                        </a:rPr>
                        <a:t>Medziročné porovnanie predaja mlieka</a:t>
                      </a:r>
                      <a:endParaRPr lang="sk-SK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211724"/>
                  </a:ext>
                </a:extLst>
              </a:tr>
              <a:tr h="58712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ROK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sk-SK" sz="1600" b="1" u="none" strike="noStrike" dirty="0">
                          <a:effectLst/>
                        </a:rPr>
                        <a:t>PODNIK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09452"/>
                  </a:ext>
                </a:extLst>
              </a:tr>
              <a:tr h="51649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00" b="1" u="none" strike="noStrike" dirty="0">
                          <a:effectLst/>
                        </a:rPr>
                        <a:t>Ø stav kráv (ks)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u="none" strike="noStrike" dirty="0">
                          <a:effectLst/>
                        </a:rPr>
                        <a:t>Ø denná produkcia na kravu – celkový počet kráv (d/l/ks)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00" b="1" u="none" strike="noStrike" dirty="0">
                          <a:effectLst/>
                        </a:rPr>
                        <a:t>ročný predaj (l)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00" b="1" u="none" strike="noStrike" dirty="0">
                          <a:effectLst/>
                        </a:rPr>
                        <a:t>Medziročný nárast v litroch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000" b="1" u="none" strike="noStrike" dirty="0">
                          <a:effectLst/>
                        </a:rPr>
                        <a:t>Medziročný nárast v %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00" b="1" u="none" strike="noStrike" dirty="0">
                          <a:effectLst/>
                        </a:rPr>
                        <a:t>Nárast za obdobie v litroch</a:t>
                      </a:r>
                      <a:endParaRPr lang="pl-PL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000" b="1" u="none" strike="noStrike" dirty="0">
                          <a:effectLst/>
                        </a:rPr>
                        <a:t>Nárast za obdobie v %</a:t>
                      </a:r>
                      <a:endParaRPr lang="sk-SK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65828302"/>
                  </a:ext>
                </a:extLst>
              </a:tr>
              <a:tr h="48714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598,92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20,53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4 508 968,35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  </a:t>
                      </a:r>
                    </a:p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1 623 012,65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  </a:t>
                      </a:r>
                    </a:p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33,73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972692"/>
                  </a:ext>
                </a:extLst>
              </a:tr>
              <a:tr h="48714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2014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626,48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21,07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4 812 106,00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303 137,65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6,72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89102007"/>
                  </a:ext>
                </a:extLst>
              </a:tr>
              <a:tr h="48714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654,42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21,49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5 122 836,00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310 730,00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6,46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93572109"/>
                  </a:ext>
                </a:extLst>
              </a:tr>
              <a:tr h="48714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667,17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21,76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5 324 981,00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202 145,00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3,95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2570456"/>
                  </a:ext>
                </a:extLst>
              </a:tr>
              <a:tr h="487144"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702,67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23,92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6 131 981,00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807 000,00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15,15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r" fontAlgn="b"/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98767184"/>
                  </a:ext>
                </a:extLst>
              </a:tr>
            </a:tbl>
          </a:graphicData>
        </a:graphic>
      </p:graphicFrame>
      <p:pic>
        <p:nvPicPr>
          <p:cNvPr id="4" name="Obrázok 3">
            <a:extLst>
              <a:ext uri="{FF2B5EF4-FFF2-40B4-BE49-F238E27FC236}">
                <a16:creationId xmlns:a16="http://schemas.microsoft.com/office/drawing/2014/main" id="{4633C820-724F-4837-A7A6-B0C681A0331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92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CB81DB-1D4B-4AA6-AD53-7B0D17C8E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852710"/>
            <a:ext cx="8911687" cy="1280890"/>
          </a:xfrm>
        </p:spPr>
        <p:txBody>
          <a:bodyPr/>
          <a:lstStyle/>
          <a:p>
            <a:r>
              <a:rPr lang="sk-SK" sz="2800" b="1" dirty="0"/>
              <a:t>MECHANIZÁCIA a SLUŽBY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054F32-64EA-40B7-8432-BF2F3ACD5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sk-SK" dirty="0">
                <a:solidFill>
                  <a:schemeClr val="tx1"/>
                </a:solidFill>
              </a:rPr>
              <a:t>Vlastná mechanizácia, dielne na opravy a výdaj PHM</a:t>
            </a: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Závlahové systémy</a:t>
            </a: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Pozberová linka na sušenie a skladovacie kapacity RV (hangáre a silá)</a:t>
            </a: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Triedička na jablká a chladiace boxy s riadenou atmosférou</a:t>
            </a: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Výrobňa kŕmnych zmesí</a:t>
            </a: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Ubytovacie priestory pre brigádnikov</a:t>
            </a:r>
          </a:p>
          <a:p>
            <a:pPr lvl="0"/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u="sng" dirty="0">
                <a:solidFill>
                  <a:schemeClr val="tx1"/>
                </a:solidFill>
              </a:rPr>
              <a:t>Priemerné ročné investície na úrovni 900 000</a:t>
            </a:r>
            <a:r>
              <a:rPr lang="sk-SK" u="sng" dirty="0"/>
              <a:t>€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8F088BD-D94B-464A-912E-E48A2A5E63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686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38D57E0B-05C5-41A4-9D5D-49141C200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03" y="393930"/>
            <a:ext cx="5363622" cy="3575748"/>
          </a:xfrm>
          <a:effectLst>
            <a:softEdge rad="3175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3CB43AD-4BBF-48CC-9EE8-0654392F7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91" y="4441775"/>
            <a:ext cx="2775261" cy="185017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BFE67C80-F475-4FA1-97A1-1E176E6CF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60" y="493332"/>
            <a:ext cx="2688336" cy="179222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F3ED62F5-572F-4108-B73A-272414A31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240" y="2852928"/>
            <a:ext cx="2775261" cy="185017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D8A1A90-2D55-4DDC-8B7C-62E8B09196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92" y="4224084"/>
            <a:ext cx="3047408" cy="228555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C2602F81-D93F-4871-A7B7-622791554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0" y="1490472"/>
            <a:ext cx="2688336" cy="201625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5767C68E-45D8-4D8A-8127-DFE6BA76228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113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EFB37A-E0FD-4F23-B801-0647136A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752126"/>
            <a:ext cx="8911687" cy="1280890"/>
          </a:xfrm>
        </p:spPr>
        <p:txBody>
          <a:bodyPr/>
          <a:lstStyle/>
          <a:p>
            <a:r>
              <a:rPr lang="sk-SK" sz="2800" b="1" dirty="0"/>
              <a:t>PREDAJNE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486BB41-358C-4C69-90CC-BE187775F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chemeClr val="tx1"/>
                </a:solidFill>
              </a:rPr>
              <a:t>3 vlastné predajne v miestnej lokalite</a:t>
            </a:r>
          </a:p>
          <a:p>
            <a:pPr marL="0" indent="0" algn="just">
              <a:buNone/>
            </a:pPr>
            <a:endParaRPr lang="sk-SK" dirty="0">
              <a:solidFill>
                <a:schemeClr val="tx1"/>
              </a:solidFill>
            </a:endParaRP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Predaj vlastných výrobkov (vlastné ovocie a obilie, surové kravské mlieko, ovocné destiláty, víno)</a:t>
            </a:r>
          </a:p>
          <a:p>
            <a:pPr lvl="0" algn="just"/>
            <a:endParaRPr lang="sk-SK" dirty="0">
              <a:solidFill>
                <a:schemeClr val="tx1"/>
              </a:solidFill>
            </a:endParaRPr>
          </a:p>
          <a:p>
            <a:pPr lvl="0" algn="just"/>
            <a:r>
              <a:rPr lang="sk-SK" dirty="0">
                <a:solidFill>
                  <a:schemeClr val="tx1"/>
                </a:solidFill>
              </a:rPr>
              <a:t>Predaj zakúpeného ďalšieho sortimentu (ovocie, zelenina)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6C2E37B-07A0-4F12-8ED9-738AE94624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795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DB343E5C-E51F-4F27-940E-58943313F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09" y="531051"/>
            <a:ext cx="4895563" cy="3263709"/>
          </a:xfrm>
          <a:effectLst>
            <a:softEdge rad="63500"/>
          </a:effectLst>
        </p:spPr>
      </p:pic>
      <p:pic>
        <p:nvPicPr>
          <p:cNvPr id="3074" name="Picture 2" descr="http://www.polno.sk/images/phsr_predajna/20170411-122203-PCA-Polnohospodar_NoveZamky____7007A.jpg">
            <a:extLst>
              <a:ext uri="{FF2B5EF4-FFF2-40B4-BE49-F238E27FC236}">
                <a16:creationId xmlns:a16="http://schemas.microsoft.com/office/drawing/2014/main" id="{97C75C88-2A20-47DF-89D1-21364E6C9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660" y="4084637"/>
            <a:ext cx="3363468" cy="22423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polno.sk/images/phsr_predajna/20170411-122439-PCA-Polnohospodar_NoveZamky____7014A.jpg">
            <a:extLst>
              <a:ext uri="{FF2B5EF4-FFF2-40B4-BE49-F238E27FC236}">
                <a16:creationId xmlns:a16="http://schemas.microsoft.com/office/drawing/2014/main" id="{89704E9B-37A4-494E-A97A-A74D34804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64" y="393192"/>
            <a:ext cx="4114800" cy="27432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B3BA60D-0844-401A-A914-96244260B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984" y="3410712"/>
            <a:ext cx="4072128" cy="30540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288D268-1933-472C-8A80-284F4D5BA8A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438054" cy="548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072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12F694-2618-4518-A872-A038266B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344" y="63325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sk-SK" sz="3100" b="1" cap="all" dirty="0"/>
              <a:t>ORGANIZAČNÁ ŠTRUKTÚRA </a:t>
            </a:r>
            <a:br>
              <a:rPr lang="sk-SK" sz="3100" b="1" cap="all" dirty="0"/>
            </a:br>
            <a:r>
              <a:rPr lang="sk-SK" sz="3100" b="1" cap="all" dirty="0" err="1"/>
              <a:t>ZAMESTNANCi</a:t>
            </a:r>
            <a:r>
              <a:rPr lang="sk-SK" sz="3100" b="1" cap="all" dirty="0"/>
              <a:t> - 2017</a:t>
            </a:r>
            <a:br>
              <a:rPr lang="sk-SK" cap="all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EB0E29-EFDA-4F71-8705-FAEF4DF0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Počet stálych zamestnancov: 102</a:t>
            </a: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lvl="0"/>
            <a:r>
              <a:rPr lang="sk-SK" dirty="0">
                <a:solidFill>
                  <a:schemeClr val="tx1"/>
                </a:solidFill>
              </a:rPr>
              <a:t>THP: 24 / Pracovníkov: 78</a:t>
            </a:r>
          </a:p>
          <a:p>
            <a:pPr marL="0" lv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Približne 120 brigádnikov za rok pre úsek ŠRV a osivovú kukuricu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B154896-F8E0-41F7-94BF-AE1263DB3F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886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EC6637-24DB-42D9-A2AC-692094648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1133" y="173736"/>
            <a:ext cx="8911687" cy="1280890"/>
          </a:xfrm>
        </p:spPr>
        <p:txBody>
          <a:bodyPr>
            <a:normAutofit fontScale="90000"/>
          </a:bodyPr>
          <a:lstStyle/>
          <a:p>
            <a:br>
              <a:rPr lang="sk-SK" b="1" cap="all" dirty="0"/>
            </a:br>
            <a:r>
              <a:rPr lang="sk-SK" sz="4000" b="1" cap="all" dirty="0"/>
              <a:t>PREDPOKLADANÉ dopady navrhovanej </a:t>
            </a:r>
            <a:r>
              <a:rPr lang="sk-SK" sz="4000" b="1" cap="all" dirty="0" err="1"/>
              <a:t>spp</a:t>
            </a:r>
            <a:r>
              <a:rPr lang="sk-SK" sz="4000" b="1" cap="all" dirty="0"/>
              <a:t> PO ROKU 2020 NA PODNIK</a:t>
            </a:r>
            <a:br>
              <a:rPr lang="sk-SK" sz="4000" b="1" cap="all" dirty="0"/>
            </a:br>
            <a:endParaRPr lang="sk-SK" sz="4000" dirty="0"/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505106FE-34CE-489D-965C-8FE7469A28A2}"/>
              </a:ext>
            </a:extLst>
          </p:cNvPr>
          <p:cNvSpPr/>
          <p:nvPr/>
        </p:nvSpPr>
        <p:spPr>
          <a:xfrm>
            <a:off x="1971133" y="1269960"/>
            <a:ext cx="698620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r>
              <a:rPr lang="sk-SK" b="1" dirty="0"/>
              <a:t>          </a:t>
            </a:r>
          </a:p>
          <a:p>
            <a:r>
              <a:rPr lang="sk-SK" b="1" dirty="0"/>
              <a:t>Prehľad hospodárenia spoločnosti za posledné roky (5rokov)</a:t>
            </a:r>
            <a:endParaRPr lang="sk-SK" dirty="0"/>
          </a:p>
        </p:txBody>
      </p:sp>
      <p:graphicFrame>
        <p:nvGraphicFramePr>
          <p:cNvPr id="5" name="Zástupný objekt pre obsah 3">
            <a:extLst>
              <a:ext uri="{FF2B5EF4-FFF2-40B4-BE49-F238E27FC236}">
                <a16:creationId xmlns:a16="http://schemas.microsoft.com/office/drawing/2014/main" id="{82BC83B7-F39F-432A-8ABF-7D8C4FB7AE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608412"/>
              </p:ext>
            </p:extLst>
          </p:nvPr>
        </p:nvGraphicFramePr>
        <p:xfrm>
          <a:off x="2052366" y="3072316"/>
          <a:ext cx="8087268" cy="265838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96943">
                  <a:extLst>
                    <a:ext uri="{9D8B030D-6E8A-4147-A177-3AD203B41FA5}">
                      <a16:colId xmlns:a16="http://schemas.microsoft.com/office/drawing/2014/main" val="320103127"/>
                    </a:ext>
                  </a:extLst>
                </a:gridCol>
                <a:gridCol w="1118739">
                  <a:extLst>
                    <a:ext uri="{9D8B030D-6E8A-4147-A177-3AD203B41FA5}">
                      <a16:colId xmlns:a16="http://schemas.microsoft.com/office/drawing/2014/main" val="1111447675"/>
                    </a:ext>
                  </a:extLst>
                </a:gridCol>
                <a:gridCol w="1105261">
                  <a:extLst>
                    <a:ext uri="{9D8B030D-6E8A-4147-A177-3AD203B41FA5}">
                      <a16:colId xmlns:a16="http://schemas.microsoft.com/office/drawing/2014/main" val="3107456233"/>
                    </a:ext>
                  </a:extLst>
                </a:gridCol>
                <a:gridCol w="1283853">
                  <a:extLst>
                    <a:ext uri="{9D8B030D-6E8A-4147-A177-3AD203B41FA5}">
                      <a16:colId xmlns:a16="http://schemas.microsoft.com/office/drawing/2014/main" val="1532984432"/>
                    </a:ext>
                  </a:extLst>
                </a:gridCol>
                <a:gridCol w="1041236">
                  <a:extLst>
                    <a:ext uri="{9D8B030D-6E8A-4147-A177-3AD203B41FA5}">
                      <a16:colId xmlns:a16="http://schemas.microsoft.com/office/drawing/2014/main" val="4229365833"/>
                    </a:ext>
                  </a:extLst>
                </a:gridCol>
                <a:gridCol w="1041236">
                  <a:extLst>
                    <a:ext uri="{9D8B030D-6E8A-4147-A177-3AD203B41FA5}">
                      <a16:colId xmlns:a16="http://schemas.microsoft.com/office/drawing/2014/main" val="2870101271"/>
                    </a:ext>
                  </a:extLst>
                </a:gridCol>
              </a:tblGrid>
              <a:tr h="435485"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HOSPODÁRSKY VÝSLEDOK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2013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2014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2015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2016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2017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3216961770"/>
                  </a:ext>
                </a:extLst>
              </a:tr>
              <a:tr h="435416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Celkové Náklady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7 492 443,31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8 061 063,56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7 718 936,32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7 603 956,80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8 211 883,74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3302063983"/>
                  </a:ext>
                </a:extLst>
              </a:tr>
              <a:tr h="407033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Celkové Výnosy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7 629 503,54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8 393 827,26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7 893 646,18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7 764 581,97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8 782 785,84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2347339258"/>
                  </a:ext>
                </a:extLst>
              </a:tr>
              <a:tr h="418066">
                <a:tc>
                  <a:txBody>
                    <a:bodyPr/>
                    <a:lstStyle/>
                    <a:p>
                      <a:pPr algn="l" fontAlgn="b"/>
                      <a:r>
                        <a:rPr lang="sk-SK" sz="1100" b="1" u="none" strike="noStrike" dirty="0">
                          <a:effectLst/>
                        </a:rPr>
                        <a:t>Hospodársky výsledok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137 060,23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332 763,70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 dirty="0">
                          <a:effectLst/>
                        </a:rPr>
                        <a:t>174 709,86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160 625,17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100" u="none" strike="noStrike">
                          <a:effectLst/>
                        </a:rPr>
                        <a:t>570 902,10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901563067"/>
                  </a:ext>
                </a:extLst>
              </a:tr>
              <a:tr h="466005"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Daň z príjmov - splatná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43 664,47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147 863,50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91 997,35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27 322,89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188 313,20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3572454867"/>
                  </a:ext>
                </a:extLst>
              </a:tr>
              <a:tr h="496382"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Rentabilita nákladov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1,83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4,13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2,26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2,11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6,95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695" marR="8695" marT="8695" marB="0" anchor="ctr"/>
                </a:tc>
                <a:extLst>
                  <a:ext uri="{0D108BD9-81ED-4DB2-BD59-A6C34878D82A}">
                    <a16:rowId xmlns:a16="http://schemas.microsoft.com/office/drawing/2014/main" val="281602992"/>
                  </a:ext>
                </a:extLst>
              </a:tr>
            </a:tbl>
          </a:graphicData>
        </a:graphic>
      </p:graphicFrame>
      <p:pic>
        <p:nvPicPr>
          <p:cNvPr id="6" name="Obrázok 5">
            <a:extLst>
              <a:ext uri="{FF2B5EF4-FFF2-40B4-BE49-F238E27FC236}">
                <a16:creationId xmlns:a16="http://schemas.microsoft.com/office/drawing/2014/main" id="{33AE753B-9FAD-47C5-90EB-A2A4CFBC32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03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746D5FC-6F6C-4B4B-8960-AD5A7662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248" y="859536"/>
            <a:ext cx="9520364" cy="5051686"/>
          </a:xfrm>
        </p:spPr>
        <p:txBody>
          <a:bodyPr/>
          <a:lstStyle/>
          <a:p>
            <a:pPr marL="0" indent="0">
              <a:buNone/>
            </a:pPr>
            <a:r>
              <a:rPr lang="sk-SK" b="1" u="sng" dirty="0">
                <a:solidFill>
                  <a:schemeClr val="tx1"/>
                </a:solidFill>
              </a:rPr>
              <a:t>VÝCHODISKO – ÚDAJE ZA 5 ROČNÝ PRIEMER</a:t>
            </a:r>
          </a:p>
          <a:p>
            <a:pPr marL="0" indent="0">
              <a:buNone/>
            </a:pPr>
            <a:endParaRPr lang="sk-SK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Celkové Náklady                                                                                       7 850 000€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Z toho náklady do štátu                                                                               </a:t>
            </a:r>
            <a:r>
              <a:rPr lang="sk-SK" b="1" dirty="0">
                <a:solidFill>
                  <a:schemeClr val="tx1"/>
                </a:solidFill>
              </a:rPr>
              <a:t>850 000€</a:t>
            </a:r>
            <a:endParaRPr lang="sk-SK" dirty="0">
              <a:solidFill>
                <a:schemeClr val="tx1"/>
              </a:solidFill>
            </a:endParaRPr>
          </a:p>
          <a:p>
            <a:pPr lvl="0"/>
            <a:r>
              <a:rPr lang="sk-SK" dirty="0">
                <a:solidFill>
                  <a:schemeClr val="tx1"/>
                </a:solidFill>
              </a:rPr>
              <a:t>Dane 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Poplatky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Odvody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 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Celkové výnosy                                                                                          8 100 000€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Z toho priame platby – dotácie EÚ                                                           </a:t>
            </a:r>
            <a:r>
              <a:rPr lang="sk-SK" b="1" dirty="0">
                <a:solidFill>
                  <a:schemeClr val="tx1"/>
                </a:solidFill>
              </a:rPr>
              <a:t>1 150 000€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9DDF411-87C0-4F4D-A66F-032EA1E7FA6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45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FDE25938-C302-40CC-8FBC-826C3946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		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		Hospodársky výsledok                                                                  			 250 000€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		Hospodársky výsledok bez priamych platieb:                   			      - 900 000€ 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		Priemerný hospodársky výsledok úsekov s PP </a:t>
            </a: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		(modelovo po rozpustení réžií, mechanizácie, obchodu)</a:t>
            </a: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	Rastlinná výroba                                                                       			         700 000€ 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	Špeciálna rastlinná výroba                                                         		       - 250 000€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	Živočíšna výroba                                                                         		       - 200 000€</a:t>
            </a: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lvl="0"/>
            <a:r>
              <a:rPr lang="sk-SK" sz="1800" dirty="0">
                <a:solidFill>
                  <a:schemeClr val="tx1"/>
                </a:solidFill>
              </a:rPr>
              <a:t>Vnútropodnikové ocenenie je náročné nastaviť</a:t>
            </a:r>
          </a:p>
          <a:p>
            <a:pPr lvl="0"/>
            <a:r>
              <a:rPr lang="sk-SK" sz="1800" dirty="0">
                <a:solidFill>
                  <a:schemeClr val="tx1"/>
                </a:solidFill>
              </a:rPr>
              <a:t>Nie je možné jednoducho konštatovať, že bez ŽV a ŠRV by bol zisk 700 000€</a:t>
            </a:r>
          </a:p>
          <a:p>
            <a:pPr lvl="0"/>
            <a:r>
              <a:rPr lang="sk-SK" sz="1800" dirty="0">
                <a:solidFill>
                  <a:schemeClr val="tx1"/>
                </a:solidFill>
              </a:rPr>
              <a:t>Medziročné odchýlky sú významné</a:t>
            </a:r>
          </a:p>
          <a:p>
            <a:pPr lvl="0"/>
            <a:r>
              <a:rPr lang="sk-SK" sz="1800" dirty="0">
                <a:solidFill>
                  <a:schemeClr val="tx1"/>
                </a:solidFill>
              </a:rPr>
              <a:t>Hodnoty ŽV sa zlepšujú – v roku 2017 sme boli v plusových číslach</a:t>
            </a: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EE5773F-860F-4958-98F3-5E6C1A7E26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337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5977E4B-3A5B-45B9-AB3E-E64FA2322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" y="374904"/>
            <a:ext cx="10738104" cy="5724144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sk-SK" sz="2400" dirty="0"/>
              <a:t>		</a:t>
            </a:r>
          </a:p>
          <a:p>
            <a:pPr marL="0" lvl="0" indent="0">
              <a:buNone/>
            </a:pPr>
            <a:r>
              <a:rPr lang="sk-SK" sz="2400" dirty="0"/>
              <a:t>		</a:t>
            </a:r>
            <a:r>
              <a:rPr lang="sk-SK" sz="2400" b="1" u="sng" dirty="0"/>
              <a:t> </a:t>
            </a:r>
            <a:r>
              <a:rPr lang="sk-SK" sz="2800" b="1" u="sng" dirty="0">
                <a:solidFill>
                  <a:schemeClr val="tx1"/>
                </a:solidFill>
              </a:rPr>
              <a:t>VPLYV NÁVRHU SPP PO ROKU 2020 – MODELY NA PODNIK </a:t>
            </a:r>
            <a:endParaRPr lang="sk-SK" sz="28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sk-SK" sz="2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A) Strop 100 000€ / vzťahuje sa na všetku podporu / nedajú sa odpočítať 				mzdové náklady</a:t>
            </a:r>
          </a:p>
          <a:p>
            <a:pPr marL="0" lvl="0" indent="0">
              <a:buNone/>
            </a:pP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Celkové náklady:                                                                               	              7 850 000€   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Výnosy bez priamych platieb:                                                                                6 950 000€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Priama platba:                                                                                                             100 000€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Celkové Výnosy:                                                                                                   7 050 000 €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 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Hospodársky výsledok po </a:t>
            </a:r>
            <a:r>
              <a:rPr lang="sk-SK" sz="2400" b="1" dirty="0" err="1">
                <a:solidFill>
                  <a:schemeClr val="tx1"/>
                </a:solidFill>
              </a:rPr>
              <a:t>stropácii</a:t>
            </a:r>
            <a:r>
              <a:rPr lang="sk-SK" sz="2400" b="1" dirty="0">
                <a:solidFill>
                  <a:schemeClr val="tx1"/>
                </a:solidFill>
              </a:rPr>
              <a:t>:                                                                    - 800 000€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Rozdiel k priemernému hospodárskemu výsledku bez </a:t>
            </a:r>
            <a:r>
              <a:rPr lang="sk-SK" sz="2400" dirty="0" err="1">
                <a:solidFill>
                  <a:schemeClr val="tx1"/>
                </a:solidFill>
              </a:rPr>
              <a:t>stropovania</a:t>
            </a:r>
            <a:r>
              <a:rPr lang="sk-SK" sz="2400" dirty="0">
                <a:solidFill>
                  <a:schemeClr val="tx1"/>
                </a:solidFill>
              </a:rPr>
              <a:t>:              - 1 050 000€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EED4F9-AA82-40C3-A3A5-52463D8EDE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9057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BD4C4CC-102D-4C88-BDB6-ADEEB8A7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606" y="724694"/>
            <a:ext cx="9694863" cy="5408612"/>
          </a:xfrm>
        </p:spPr>
        <p:txBody>
          <a:bodyPr/>
          <a:lstStyle/>
          <a:p>
            <a:pPr marL="0" indent="0">
              <a:buNone/>
            </a:pPr>
            <a:r>
              <a:rPr lang="sk-SK" sz="3200" b="1" dirty="0">
                <a:solidFill>
                  <a:schemeClr val="tx1"/>
                </a:solidFill>
              </a:rPr>
              <a:t>OBSAH</a:t>
            </a:r>
          </a:p>
          <a:p>
            <a:pPr marL="0" indent="0">
              <a:buNone/>
            </a:pPr>
            <a:endParaRPr lang="sk-SK" sz="1100" b="1" dirty="0">
              <a:solidFill>
                <a:schemeClr val="tx1"/>
              </a:solidFill>
            </a:endParaRPr>
          </a:p>
          <a:p>
            <a:pPr marL="742950" indent="-742950">
              <a:buAutoNum type="arabicParenR"/>
            </a:pPr>
            <a:r>
              <a:rPr lang="sk-SK" sz="2200" b="1" cap="all" dirty="0">
                <a:solidFill>
                  <a:schemeClr val="tx1"/>
                </a:solidFill>
              </a:rPr>
              <a:t>Základné informácie o podniku</a:t>
            </a:r>
          </a:p>
          <a:p>
            <a:pPr marL="742950" indent="-742950">
              <a:buAutoNum type="arabicParenR"/>
            </a:pPr>
            <a:endParaRPr lang="sk-SK" sz="2200" b="1" cap="all" dirty="0">
              <a:solidFill>
                <a:schemeClr val="tx1"/>
              </a:solidFill>
            </a:endParaRPr>
          </a:p>
          <a:p>
            <a:pPr marL="742950" indent="-742950">
              <a:buAutoNum type="arabicParenR"/>
            </a:pPr>
            <a:r>
              <a:rPr lang="sk-SK" sz="2200" b="1" cap="all" dirty="0">
                <a:solidFill>
                  <a:schemeClr val="tx1"/>
                </a:solidFill>
              </a:rPr>
              <a:t>PREDPOKLADANÉ dopady navrhovanej </a:t>
            </a:r>
            <a:r>
              <a:rPr lang="sk-SK" sz="2200" b="1" cap="all" dirty="0" err="1">
                <a:solidFill>
                  <a:schemeClr val="tx1"/>
                </a:solidFill>
              </a:rPr>
              <a:t>spp</a:t>
            </a:r>
            <a:r>
              <a:rPr lang="sk-SK" sz="2200" b="1" cap="all" dirty="0">
                <a:solidFill>
                  <a:schemeClr val="tx1"/>
                </a:solidFill>
              </a:rPr>
              <a:t> PO ROKU 2020 NA PODNIK (východisko, metódy, návrhy)</a:t>
            </a:r>
          </a:p>
          <a:p>
            <a:pPr marL="742950" indent="-742950">
              <a:buAutoNum type="arabicParenR"/>
            </a:pPr>
            <a:endParaRPr lang="sk-SK" sz="2200" b="1" cap="all" dirty="0">
              <a:solidFill>
                <a:schemeClr val="tx1"/>
              </a:solidFill>
            </a:endParaRPr>
          </a:p>
          <a:p>
            <a:pPr marL="742950" indent="-742950">
              <a:buAutoNum type="arabicParenR"/>
            </a:pPr>
            <a:r>
              <a:rPr lang="sk-SK" sz="2200" b="1" cap="all" dirty="0">
                <a:solidFill>
                  <a:schemeClr val="tx1"/>
                </a:solidFill>
              </a:rPr>
              <a:t>ZHODNOTENIE </a:t>
            </a:r>
            <a:r>
              <a:rPr lang="sk-SK" sz="2200" b="1" cap="all" dirty="0" err="1">
                <a:solidFill>
                  <a:schemeClr val="tx1"/>
                </a:solidFill>
              </a:rPr>
              <a:t>PôSOBENIA</a:t>
            </a:r>
            <a:r>
              <a:rPr lang="sk-SK" sz="2200" b="1" cap="all" dirty="0">
                <a:solidFill>
                  <a:schemeClr val="tx1"/>
                </a:solidFill>
              </a:rPr>
              <a:t> PODNIKU, PRÍLEŽITOSTI A RIZIKÁ V BUDÚCNOSTI</a:t>
            </a:r>
          </a:p>
          <a:p>
            <a:pPr marL="742950" indent="-742950">
              <a:buAutoNum type="arabicParenR"/>
            </a:pPr>
            <a:endParaRPr lang="sk-SK" sz="2200" b="1" cap="all" dirty="0">
              <a:solidFill>
                <a:schemeClr val="tx1"/>
              </a:solidFill>
            </a:endParaRPr>
          </a:p>
          <a:p>
            <a:pPr marL="742950" indent="-742950">
              <a:buAutoNum type="arabicParenR"/>
            </a:pPr>
            <a:r>
              <a:rPr lang="sk-SK" sz="2200" b="1" cap="all" dirty="0" err="1">
                <a:solidFill>
                  <a:schemeClr val="tx1"/>
                </a:solidFill>
              </a:rPr>
              <a:t>postaveniE</a:t>
            </a:r>
            <a:r>
              <a:rPr lang="sk-SK" sz="2200" b="1" cap="all" dirty="0">
                <a:solidFill>
                  <a:schemeClr val="tx1"/>
                </a:solidFill>
              </a:rPr>
              <a:t> PODNIKU V ŠIRŠÍCH SÚVISLOSTIACH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10205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3C44CF-0EF8-48E4-924D-310668198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344" y="470916"/>
            <a:ext cx="10692384" cy="5916168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		B) Strop 100 000€ / vzťahuje sa na všetku podporu / mzdové náklady sa 			odpočítajú okrem THP a štatutárov – podľa definície aktívneho farmára / 			priemerná hrubá mzda v poľnohospodárstve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náklady:                                                                                                  7 850 000€      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k-SK" sz="2600" dirty="0">
                <a:solidFill>
                  <a:schemeClr val="tx1"/>
                </a:solidFill>
              </a:rPr>
              <a:t>Mzdové náklady prac. podľa priemeru v poľnohospodárstve:                           836 784€   </a:t>
            </a:r>
          </a:p>
          <a:p>
            <a:pPr algn="just"/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Výnosy bez priamych platieb:                                                                               6 950 000€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Priama platba po započítaní miezd:                                                                       836 784€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Výnosy:                                                                                                   7 786 784€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  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Hospodársky výsledok po </a:t>
            </a:r>
            <a:r>
              <a:rPr lang="sk-SK" sz="2600" b="1" dirty="0" err="1">
                <a:solidFill>
                  <a:schemeClr val="tx1"/>
                </a:solidFill>
              </a:rPr>
              <a:t>stropácii</a:t>
            </a:r>
            <a:r>
              <a:rPr lang="sk-SK" sz="2600" b="1" dirty="0">
                <a:solidFill>
                  <a:schemeClr val="tx1"/>
                </a:solidFill>
              </a:rPr>
              <a:t>:                                                                      - 63 216€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Rozdiel k priemernému hospodárskemu výsledku bez </a:t>
            </a:r>
            <a:r>
              <a:rPr lang="sk-SK" sz="2600" dirty="0" err="1">
                <a:solidFill>
                  <a:schemeClr val="tx1"/>
                </a:solidFill>
              </a:rPr>
              <a:t>stropovania</a:t>
            </a:r>
            <a:r>
              <a:rPr lang="sk-SK" sz="2600" dirty="0">
                <a:solidFill>
                  <a:schemeClr val="tx1"/>
                </a:solidFill>
              </a:rPr>
              <a:t>:                 - 313 216€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CD2ADB7-6557-42B9-9F9C-628E17F627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644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C2BA82-A45B-46A3-829F-484825190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95528"/>
            <a:ext cx="10783824" cy="5591747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sk-SK" sz="2600" dirty="0"/>
              <a:t>	</a:t>
            </a:r>
            <a:r>
              <a:rPr lang="sk-SK" sz="2600" dirty="0">
                <a:solidFill>
                  <a:schemeClr val="tx1"/>
                </a:solidFill>
              </a:rPr>
              <a:t>	C) Strop 100 000€ / vzťahuje sa na všetku podporu / mzdové náklady sa 				odpočítajú okrem THP a štatutárov – podľa definície aktívneho farmára /  				hrubá mzda podniku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 	</a:t>
            </a: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náklady:                                                                                                  7 850 000€    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Mzdové náklady pracovníkov podniku:                                                               1 054 872€   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  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Výnosy bez priamych platieb:                                                                               6 950 000€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Priama platba po započítaní miezd:                                                                    1 054 872€   </a:t>
            </a: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  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Výnosy:                                                                                                   8 004 872€</a:t>
            </a:r>
          </a:p>
          <a:p>
            <a:pPr marL="0" indent="0">
              <a:buNone/>
            </a:pP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Hospodársky výsledok po </a:t>
            </a:r>
            <a:r>
              <a:rPr lang="sk-SK" sz="2600" b="1" dirty="0" err="1">
                <a:solidFill>
                  <a:schemeClr val="tx1"/>
                </a:solidFill>
              </a:rPr>
              <a:t>stropácii</a:t>
            </a:r>
            <a:r>
              <a:rPr lang="sk-SK" sz="2600" b="1" dirty="0">
                <a:solidFill>
                  <a:schemeClr val="tx1"/>
                </a:solidFill>
              </a:rPr>
              <a:t>:                                                                      154 872€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Rozdiel k priemernému hospodárskemu výsledku bez </a:t>
            </a:r>
            <a:r>
              <a:rPr lang="sk-SK" sz="2600" dirty="0" err="1">
                <a:solidFill>
                  <a:schemeClr val="tx1"/>
                </a:solidFill>
              </a:rPr>
              <a:t>stropovania</a:t>
            </a:r>
            <a:r>
              <a:rPr lang="sk-SK" sz="2600" dirty="0">
                <a:solidFill>
                  <a:schemeClr val="tx1"/>
                </a:solidFill>
              </a:rPr>
              <a:t>:                   - 95 128€   </a:t>
            </a:r>
          </a:p>
          <a:p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786082A-495B-4735-938C-A0CF2AD16D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83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656490E-1A33-4875-A6FF-DDE0BFC4C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064" y="841248"/>
            <a:ext cx="10674096" cy="5710619"/>
          </a:xfrm>
        </p:spPr>
        <p:txBody>
          <a:bodyPr>
            <a:normAutofit fontScale="77500" lnSpcReduction="20000"/>
          </a:bodyPr>
          <a:lstStyle/>
          <a:p>
            <a:pPr marL="0" lvl="0" indent="0">
              <a:buNone/>
            </a:pPr>
            <a:r>
              <a:rPr lang="sk-SK" sz="2600" dirty="0"/>
              <a:t>		</a:t>
            </a:r>
            <a:r>
              <a:rPr lang="sk-SK" sz="2600" dirty="0">
                <a:solidFill>
                  <a:schemeClr val="tx1"/>
                </a:solidFill>
              </a:rPr>
              <a:t>D) Strop 100 000€ / vzťahuje sa na všetku podporu / mzdové náklady sa 			odpočítajú všetkým zamestnancom / priemerná hrubá mzda v 					poľnohospodárstve </a:t>
            </a:r>
          </a:p>
          <a:p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náklady:                                                                                                 7 850 000€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Mzdové náklady prac. podľa priemeru v poľnohospodárstve:                        1 094 256€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Výnosy bez priamych platieb:                                                                               6 950 000€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Priama platba po započítaní miezd:                                                                    1 094 256€   </a:t>
            </a: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Celkové Výnosy:                                                                                                   8 044 256€</a:t>
            </a:r>
            <a:endParaRPr lang="sk-SK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26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600" b="1" dirty="0">
                <a:solidFill>
                  <a:schemeClr val="tx1"/>
                </a:solidFill>
              </a:rPr>
              <a:t>Hospodársky výsledok po </a:t>
            </a:r>
            <a:r>
              <a:rPr lang="sk-SK" sz="2600" b="1" dirty="0" err="1">
                <a:solidFill>
                  <a:schemeClr val="tx1"/>
                </a:solidFill>
              </a:rPr>
              <a:t>stropácii</a:t>
            </a:r>
            <a:r>
              <a:rPr lang="sk-SK" sz="2600" b="1" dirty="0">
                <a:solidFill>
                  <a:schemeClr val="tx1"/>
                </a:solidFill>
              </a:rPr>
              <a:t>:                                                                      194 256€</a:t>
            </a:r>
          </a:p>
          <a:p>
            <a:pPr marL="0" indent="0">
              <a:buNone/>
            </a:pPr>
            <a:r>
              <a:rPr lang="sk-SK" sz="2600" dirty="0">
                <a:solidFill>
                  <a:schemeClr val="tx1"/>
                </a:solidFill>
              </a:rPr>
              <a:t>Rozdiel k priemernému hospodárskemu výsledku bez </a:t>
            </a:r>
            <a:r>
              <a:rPr lang="sk-SK" sz="2600" dirty="0" err="1">
                <a:solidFill>
                  <a:schemeClr val="tx1"/>
                </a:solidFill>
              </a:rPr>
              <a:t>stropovania</a:t>
            </a:r>
            <a:r>
              <a:rPr lang="sk-SK" sz="2600" dirty="0">
                <a:solidFill>
                  <a:schemeClr val="tx1"/>
                </a:solidFill>
              </a:rPr>
              <a:t>:                   - 55 744€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870A522-1AF3-4C0D-86E2-B446647C69F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40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F7F9D7-7468-479F-8996-54D3D5C84D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072" y="822960"/>
            <a:ext cx="10646664" cy="5637467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sk-SK" sz="2400" dirty="0"/>
              <a:t>		</a:t>
            </a:r>
            <a:r>
              <a:rPr lang="sk-SK" sz="2400" dirty="0">
                <a:solidFill>
                  <a:schemeClr val="tx1"/>
                </a:solidFill>
              </a:rPr>
              <a:t>E) Strop 100 000€ / vzťahuje sa na všetku podporu / mzdové náklady sa 			odpočítajú všetkým zamestnancom /  hrubá mzda podniku</a:t>
            </a:r>
          </a:p>
          <a:p>
            <a:pPr marL="0" lvl="0" indent="0">
              <a:buNone/>
            </a:pP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Celkové náklady:                                                                                                 7 850 000€          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Mzdové náklady prac. podniku:								                          1 379 448€</a:t>
            </a:r>
          </a:p>
          <a:p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Výnosy bez priamych platieb:                                                                              6 950 000€</a:t>
            </a: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Priama platba po započítaní miezd:                                                                   1 150 000€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Celkové Výnosy:                                                                                                  8 100 000€</a:t>
            </a:r>
            <a:endParaRPr lang="sk-SK" sz="2400" dirty="0">
              <a:solidFill>
                <a:schemeClr val="tx1"/>
              </a:solidFill>
            </a:endParaRPr>
          </a:p>
          <a:p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Hospodársky výsledok po </a:t>
            </a:r>
            <a:r>
              <a:rPr lang="sk-SK" sz="2400" b="1" dirty="0" err="1">
                <a:solidFill>
                  <a:schemeClr val="tx1"/>
                </a:solidFill>
              </a:rPr>
              <a:t>stropácii</a:t>
            </a:r>
            <a:r>
              <a:rPr lang="sk-SK" sz="2400" b="1" dirty="0">
                <a:solidFill>
                  <a:schemeClr val="tx1"/>
                </a:solidFill>
              </a:rPr>
              <a:t>:                                                                     250 000€</a:t>
            </a:r>
            <a:endParaRPr lang="sk-S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dirty="0">
                <a:solidFill>
                  <a:schemeClr val="tx1"/>
                </a:solidFill>
              </a:rPr>
              <a:t>Rozdiel k priemernému hospodárskemu výsledku bez </a:t>
            </a:r>
            <a:r>
              <a:rPr lang="sk-SK" sz="2400" dirty="0" err="1">
                <a:solidFill>
                  <a:schemeClr val="tx1"/>
                </a:solidFill>
              </a:rPr>
              <a:t>stropovania</a:t>
            </a:r>
            <a:r>
              <a:rPr lang="sk-SK" sz="2400" dirty="0">
                <a:solidFill>
                  <a:schemeClr val="tx1"/>
                </a:solidFill>
              </a:rPr>
              <a:t>:                             0€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53B1B66-3844-4427-A6CF-F3B0E65944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993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3ADCD70D-E343-4028-9D9E-FEF2D39B0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8150"/>
            <a:ext cx="10515600" cy="5738813"/>
          </a:xfrm>
        </p:spPr>
        <p:txBody>
          <a:bodyPr/>
          <a:lstStyle/>
          <a:p>
            <a:pPr marL="0" indent="0">
              <a:buNone/>
            </a:pPr>
            <a:endParaRPr lang="sk-SK" b="1" u="sng" dirty="0"/>
          </a:p>
          <a:p>
            <a:pPr marL="0" indent="0">
              <a:buNone/>
            </a:pPr>
            <a:r>
              <a:rPr lang="sk-SK" b="1" dirty="0"/>
              <a:t>	</a:t>
            </a:r>
            <a:r>
              <a:rPr lang="sk-SK" b="1" dirty="0">
                <a:solidFill>
                  <a:schemeClr val="tx1"/>
                </a:solidFill>
              </a:rPr>
              <a:t>	</a:t>
            </a:r>
            <a:r>
              <a:rPr lang="sk-SK" sz="2000" b="1" u="sng" dirty="0">
                <a:solidFill>
                  <a:schemeClr val="tx1"/>
                </a:solidFill>
              </a:rPr>
              <a:t>Jednoduché vyhodnotenie </a:t>
            </a:r>
            <a:r>
              <a:rPr lang="sk-SK" sz="2000" b="1" u="sng" dirty="0" err="1">
                <a:solidFill>
                  <a:schemeClr val="tx1"/>
                </a:solidFill>
              </a:rPr>
              <a:t>stropácie</a:t>
            </a:r>
            <a:r>
              <a:rPr lang="sk-SK" sz="2000" b="1" u="sng" dirty="0">
                <a:solidFill>
                  <a:schemeClr val="tx1"/>
                </a:solidFill>
              </a:rPr>
              <a:t> na hektár bez odpočítania mzdových </a:t>
            </a:r>
            <a:r>
              <a:rPr lang="sk-SK" sz="2000" b="1" dirty="0">
                <a:solidFill>
                  <a:schemeClr val="tx1"/>
                </a:solidFill>
              </a:rPr>
              <a:t>		</a:t>
            </a:r>
            <a:r>
              <a:rPr lang="sk-SK" sz="2000" b="1" u="sng" dirty="0">
                <a:solidFill>
                  <a:schemeClr val="tx1"/>
                </a:solidFill>
              </a:rPr>
              <a:t>nákladov</a:t>
            </a:r>
          </a:p>
          <a:p>
            <a:pPr marL="0" indent="0">
              <a:buNone/>
            </a:pPr>
            <a:endParaRPr lang="sk-SK" sz="2000" dirty="0">
              <a:solidFill>
                <a:schemeClr val="tx1"/>
              </a:solidFill>
            </a:endParaRP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Priama platba (jednotná platba na plochu a ekologická platba): </a:t>
            </a:r>
            <a:r>
              <a:rPr lang="sk-SK" sz="2000" b="1" dirty="0">
                <a:solidFill>
                  <a:schemeClr val="tx1"/>
                </a:solidFill>
              </a:rPr>
              <a:t>200€/ha</a:t>
            </a:r>
            <a:endParaRPr lang="sk-SK" sz="2000" dirty="0">
              <a:solidFill>
                <a:schemeClr val="tx1"/>
              </a:solidFill>
            </a:endParaRP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Počet ha 3 850ha</a:t>
            </a: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Priame platby spolu: 770 000€</a:t>
            </a: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Priame platby spolu po </a:t>
            </a:r>
            <a:r>
              <a:rPr lang="sk-SK" sz="2000" dirty="0" err="1">
                <a:solidFill>
                  <a:schemeClr val="tx1"/>
                </a:solidFill>
              </a:rPr>
              <a:t>stropácii</a:t>
            </a:r>
            <a:r>
              <a:rPr lang="sk-SK" sz="2000" dirty="0">
                <a:solidFill>
                  <a:schemeClr val="tx1"/>
                </a:solidFill>
              </a:rPr>
              <a:t>: 100 000€</a:t>
            </a: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Výpadok:  670 000€</a:t>
            </a:r>
          </a:p>
          <a:p>
            <a:pPr lvl="0"/>
            <a:r>
              <a:rPr lang="sk-SK" sz="2000" dirty="0">
                <a:solidFill>
                  <a:schemeClr val="tx1"/>
                </a:solidFill>
              </a:rPr>
              <a:t>Priame platby spolu po </a:t>
            </a:r>
            <a:r>
              <a:rPr lang="sk-SK" sz="2000" dirty="0" err="1">
                <a:solidFill>
                  <a:schemeClr val="tx1"/>
                </a:solidFill>
              </a:rPr>
              <a:t>stropácii</a:t>
            </a:r>
            <a:r>
              <a:rPr lang="sk-SK" sz="2000" dirty="0">
                <a:solidFill>
                  <a:schemeClr val="tx1"/>
                </a:solidFill>
              </a:rPr>
              <a:t> na hektár: </a:t>
            </a:r>
            <a:r>
              <a:rPr lang="sk-SK" sz="2000" b="1" dirty="0">
                <a:solidFill>
                  <a:schemeClr val="tx1"/>
                </a:solidFill>
              </a:rPr>
              <a:t>25,97€/ha</a:t>
            </a:r>
            <a:endParaRPr lang="sk-SK" sz="2000" dirty="0">
              <a:solidFill>
                <a:schemeClr val="tx1"/>
              </a:solidFill>
            </a:endParaRPr>
          </a:p>
          <a:p>
            <a:pPr lvl="0"/>
            <a:r>
              <a:rPr lang="sk-SK" sz="2000" b="1" dirty="0">
                <a:solidFill>
                  <a:schemeClr val="tx1"/>
                </a:solidFill>
              </a:rPr>
              <a:t>Rozdiel: 174,03€/ha</a:t>
            </a:r>
            <a:endParaRPr lang="sk-SK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31C30731-F73A-4FB1-BB4F-FEA300CB4A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869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6FDFB-848F-4639-95B1-8DCBE313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92" y="196278"/>
            <a:ext cx="10515600" cy="1107059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	</a:t>
            </a:r>
            <a:br>
              <a:rPr lang="sk-SK" dirty="0"/>
            </a:br>
            <a:r>
              <a:rPr lang="sk-SK" b="1" u="sng" dirty="0"/>
              <a:t>VYHODNOTENIE MODELOV PRE PODNIK 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FA021BA-683F-4FF4-A834-A8F92CE8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416" y="2176272"/>
            <a:ext cx="10637520" cy="4334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chemeClr val="tx1"/>
                </a:solidFill>
              </a:rPr>
              <a:t>Podľa jednotlivých modelov je zrejmé, že dotácie, ich veľkosť a spôsob výpočtu, majú zásadný vplyv na ekonomický výsledok podniku. Podnikov s citlivými úsekmi ŽV a ŠRV sa môžu dotknúť ešte viac. Ak by bolo možné započítať aj odvody podniku – teda super hrubú mzdu, tak by bol model B síce ešte s postihom, ale hospodársky výsledok by bol už kladný na úrovni 150 000€. Model C, D aj E by v prípade zohľadnenia super hrubej mzdy bol bez postihu </a:t>
            </a:r>
            <a:r>
              <a:rPr lang="sk-SK" dirty="0" err="1">
                <a:solidFill>
                  <a:schemeClr val="tx1"/>
                </a:solidFill>
              </a:rPr>
              <a:t>stropácie</a:t>
            </a:r>
            <a:r>
              <a:rPr lang="sk-SK" dirty="0">
                <a:solidFill>
                  <a:schemeClr val="tx1"/>
                </a:solidFill>
              </a:rPr>
              <a:t>. Model A by bol pre podnik likvidačný.</a:t>
            </a:r>
          </a:p>
          <a:p>
            <a:pPr marL="0" indent="0">
              <a:buNone/>
            </a:pPr>
            <a:endParaRPr lang="sk-SK" sz="1600" dirty="0">
              <a:solidFill>
                <a:schemeClr val="dk1"/>
              </a:solidFill>
            </a:endParaRP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07D5A9B-A5A6-435A-A501-11F86192A4A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28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932FFB79-7F6F-4708-BB03-EDB321CCD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81848"/>
              </p:ext>
            </p:extLst>
          </p:nvPr>
        </p:nvGraphicFramePr>
        <p:xfrm>
          <a:off x="2372995" y="3825402"/>
          <a:ext cx="7717536" cy="148117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059936">
                  <a:extLst>
                    <a:ext uri="{9D8B030D-6E8A-4147-A177-3AD203B41FA5}">
                      <a16:colId xmlns:a16="http://schemas.microsoft.com/office/drawing/2014/main" val="1577136206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817305891"/>
                    </a:ext>
                  </a:extLst>
                </a:gridCol>
              </a:tblGrid>
              <a:tr h="335137">
                <a:tc>
                  <a:txBody>
                    <a:bodyPr/>
                    <a:lstStyle/>
                    <a:p>
                      <a:r>
                        <a:rPr lang="sk-SK" sz="1600" dirty="0"/>
                        <a:t>Priame platby farmy</a:t>
                      </a:r>
                      <a:endParaRPr lang="sk-SK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  1 150 000</a:t>
                      </a:r>
                      <a:endParaRPr lang="sk-SK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247706"/>
                  </a:ext>
                </a:extLst>
              </a:tr>
              <a:tr h="423672">
                <a:tc>
                  <a:txBody>
                    <a:bodyPr/>
                    <a:lstStyle/>
                    <a:p>
                      <a:r>
                        <a:rPr lang="sk-SK" sz="1600" dirty="0" err="1"/>
                        <a:t>Superhrubá</a:t>
                      </a:r>
                      <a:r>
                        <a:rPr lang="sk-SK" sz="1600" dirty="0"/>
                        <a:t> mzda podniku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kern="1200" dirty="0"/>
                        <a:t>- 1 814 756</a:t>
                      </a:r>
                      <a:endParaRPr lang="sk-S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485306"/>
                  </a:ext>
                </a:extLst>
              </a:tr>
              <a:tr h="361113">
                <a:tc>
                  <a:txBody>
                    <a:bodyPr/>
                    <a:lstStyle/>
                    <a:p>
                      <a:r>
                        <a:rPr lang="sk-SK" sz="1600" dirty="0"/>
                        <a:t>Rozdiel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kern="1200" dirty="0"/>
                        <a:t>-   664 756</a:t>
                      </a:r>
                      <a:endParaRPr lang="sk-S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733899"/>
                  </a:ext>
                </a:extLst>
              </a:tr>
              <a:tr h="361113">
                <a:tc>
                  <a:txBody>
                    <a:bodyPr/>
                    <a:lstStyle/>
                    <a:p>
                      <a:r>
                        <a:rPr lang="sk-SK" sz="1600" dirty="0" err="1"/>
                        <a:t>Stropovanie</a:t>
                      </a:r>
                      <a:r>
                        <a:rPr lang="sk-SK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31628"/>
                  </a:ext>
                </a:extLst>
              </a:tr>
            </a:tbl>
          </a:graphicData>
        </a:graphic>
      </p:graphicFrame>
      <p:sp>
        <p:nvSpPr>
          <p:cNvPr id="6" name="Obdĺžnik 5">
            <a:extLst>
              <a:ext uri="{FF2B5EF4-FFF2-40B4-BE49-F238E27FC236}">
                <a16:creationId xmlns:a16="http://schemas.microsoft.com/office/drawing/2014/main" id="{DF386AE9-4AC8-4BEC-AC0E-B88DB61CB2B3}"/>
              </a:ext>
            </a:extLst>
          </p:cNvPr>
          <p:cNvSpPr/>
          <p:nvPr/>
        </p:nvSpPr>
        <p:spPr>
          <a:xfrm>
            <a:off x="1859280" y="664845"/>
            <a:ext cx="974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Podnik by vzhľadom na súčasné nastavenie </a:t>
            </a:r>
            <a:r>
              <a:rPr lang="sk-SK" dirty="0" err="1"/>
              <a:t>stropovania</a:t>
            </a:r>
            <a:r>
              <a:rPr lang="sk-SK" dirty="0"/>
              <a:t> zo strany legislatívneho návrhu komisie nebol </a:t>
            </a:r>
            <a:r>
              <a:rPr lang="sk-SK" dirty="0" err="1"/>
              <a:t>stropovaním</a:t>
            </a:r>
            <a:r>
              <a:rPr lang="sk-SK" dirty="0"/>
              <a:t> ovplyvnený.</a:t>
            </a:r>
          </a:p>
          <a:p>
            <a:pPr algn="just"/>
            <a:endParaRPr lang="sk-SK" dirty="0"/>
          </a:p>
          <a:p>
            <a:r>
              <a:rPr lang="sk-SK" dirty="0"/>
              <a:t>Prepočet podľa aktuálneho návrhu pravidiel v €: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4BE0FB02-A41F-450D-B8CD-38F145F666CB}"/>
              </a:ext>
            </a:extLst>
          </p:cNvPr>
          <p:cNvSpPr/>
          <p:nvPr/>
        </p:nvSpPr>
        <p:spPr>
          <a:xfrm>
            <a:off x="1859280" y="5454964"/>
            <a:ext cx="9579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sk-SK" dirty="0"/>
              <a:t> Špeciálna rastlinná a živočíšna výroba zabezpečuje nulový vplyv </a:t>
            </a:r>
            <a:r>
              <a:rPr lang="sk-SK" dirty="0" err="1"/>
              <a:t>stropovania</a:t>
            </a:r>
            <a:r>
              <a:rPr lang="sk-SK" dirty="0"/>
              <a:t> </a:t>
            </a:r>
          </a:p>
          <a:p>
            <a:pPr>
              <a:buFontTx/>
              <a:buChar char="-"/>
            </a:pPr>
            <a:r>
              <a:rPr lang="sk-SK" dirty="0"/>
              <a:t> Možnosť započítať aj mzdy 120 brigádnikov </a:t>
            </a:r>
          </a:p>
        </p:txBody>
      </p:sp>
      <p:graphicFrame>
        <p:nvGraphicFramePr>
          <p:cNvPr id="9" name="Tabuľka 8">
            <a:extLst>
              <a:ext uri="{FF2B5EF4-FFF2-40B4-BE49-F238E27FC236}">
                <a16:creationId xmlns:a16="http://schemas.microsoft.com/office/drawing/2014/main" id="{0F12785F-2817-42FD-BD10-733DBFA25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77024"/>
              </p:ext>
            </p:extLst>
          </p:nvPr>
        </p:nvGraphicFramePr>
        <p:xfrm>
          <a:off x="2372995" y="2040392"/>
          <a:ext cx="7717536" cy="163662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059936">
                  <a:extLst>
                    <a:ext uri="{9D8B030D-6E8A-4147-A177-3AD203B41FA5}">
                      <a16:colId xmlns:a16="http://schemas.microsoft.com/office/drawing/2014/main" val="1577136206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817305891"/>
                    </a:ext>
                  </a:extLst>
                </a:gridCol>
              </a:tblGrid>
              <a:tr h="335137">
                <a:tc>
                  <a:txBody>
                    <a:bodyPr/>
                    <a:lstStyle/>
                    <a:p>
                      <a:r>
                        <a:rPr lang="sk-SK" sz="1600" dirty="0"/>
                        <a:t>Priame platby farmy</a:t>
                      </a:r>
                      <a:endParaRPr lang="sk-SK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dirty="0"/>
                        <a:t>  1 150 000</a:t>
                      </a:r>
                      <a:endParaRPr lang="sk-SK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247706"/>
                  </a:ext>
                </a:extLst>
              </a:tr>
              <a:tr h="423672">
                <a:tc>
                  <a:txBody>
                    <a:bodyPr/>
                    <a:lstStyle/>
                    <a:p>
                      <a:r>
                        <a:rPr lang="sk-SK" sz="1600" dirty="0" err="1"/>
                        <a:t>Superhrubé</a:t>
                      </a:r>
                      <a:r>
                        <a:rPr lang="sk-SK" sz="1600" dirty="0"/>
                        <a:t> mzdy (podľa priemeru v poľnohospodárstve)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kern="1200" dirty="0"/>
                        <a:t>- 1 500 000</a:t>
                      </a:r>
                      <a:endParaRPr lang="sk-S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485306"/>
                  </a:ext>
                </a:extLst>
              </a:tr>
              <a:tr h="361113">
                <a:tc>
                  <a:txBody>
                    <a:bodyPr/>
                    <a:lstStyle/>
                    <a:p>
                      <a:r>
                        <a:rPr lang="sk-SK" sz="1600" dirty="0"/>
                        <a:t>Rozdiel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600" kern="1200" dirty="0"/>
                        <a:t>-   350 000</a:t>
                      </a:r>
                      <a:endParaRPr lang="sk-SK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733899"/>
                  </a:ext>
                </a:extLst>
              </a:tr>
              <a:tr h="361113">
                <a:tc>
                  <a:txBody>
                    <a:bodyPr/>
                    <a:lstStyle/>
                    <a:p>
                      <a:r>
                        <a:rPr lang="sk-SK" sz="1600" dirty="0" err="1"/>
                        <a:t>Stropovanie</a:t>
                      </a:r>
                      <a:r>
                        <a:rPr lang="sk-SK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600" dirty="0"/>
                        <a:t>       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831628"/>
                  </a:ext>
                </a:extLst>
              </a:tr>
            </a:tbl>
          </a:graphicData>
        </a:graphic>
      </p:graphicFrame>
      <p:sp>
        <p:nvSpPr>
          <p:cNvPr id="10" name="BlokTextu 9">
            <a:extLst>
              <a:ext uri="{FF2B5EF4-FFF2-40B4-BE49-F238E27FC236}">
                <a16:creationId xmlns:a16="http://schemas.microsoft.com/office/drawing/2014/main" id="{86CFD0DD-BA1A-4F66-A0AD-7C531C5C2245}"/>
              </a:ext>
            </a:extLst>
          </p:cNvPr>
          <p:cNvSpPr txBox="1"/>
          <p:nvPr/>
        </p:nvSpPr>
        <p:spPr>
          <a:xfrm>
            <a:off x="1554480" y="2040392"/>
            <a:ext cx="64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A)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D45AD2F8-B7CF-4ABA-8756-6257B364F956}"/>
              </a:ext>
            </a:extLst>
          </p:cNvPr>
          <p:cNvSpPr txBox="1"/>
          <p:nvPr/>
        </p:nvSpPr>
        <p:spPr>
          <a:xfrm>
            <a:off x="1554480" y="3700596"/>
            <a:ext cx="428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B)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59531E49-542C-4A5C-8408-1B43D5B82FB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7991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9C69EB-1FC9-468F-BAF9-06104717F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3664" y="731520"/>
            <a:ext cx="9657524" cy="5179702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r>
              <a:rPr lang="sk-SK" sz="2000" b="1" dirty="0">
                <a:solidFill>
                  <a:schemeClr val="tx1"/>
                </a:solidFill>
              </a:rPr>
              <a:t>Príležitosť</a:t>
            </a:r>
          </a:p>
          <a:p>
            <a:pPr algn="just"/>
            <a:r>
              <a:rPr lang="sk-SK" dirty="0" err="1">
                <a:solidFill>
                  <a:schemeClr val="tx1"/>
                </a:solidFill>
              </a:rPr>
              <a:t>Zastropovaná</a:t>
            </a:r>
            <a:r>
              <a:rPr lang="sk-SK" dirty="0">
                <a:solidFill>
                  <a:schemeClr val="tx1"/>
                </a:solidFill>
              </a:rPr>
              <a:t> suma iných menej aktívnych fariem môže byť použitá ako dodatočná podpora (</a:t>
            </a:r>
            <a:r>
              <a:rPr lang="sk-SK" dirty="0" err="1">
                <a:solidFill>
                  <a:schemeClr val="tx1"/>
                </a:solidFill>
              </a:rPr>
              <a:t>redistribučná</a:t>
            </a:r>
            <a:r>
              <a:rPr lang="sk-SK" dirty="0">
                <a:solidFill>
                  <a:schemeClr val="tx1"/>
                </a:solidFill>
              </a:rPr>
              <a:t> platba alebo presun do II. piliera financované sumou od </a:t>
            </a:r>
            <a:r>
              <a:rPr lang="sk-SK" dirty="0" err="1">
                <a:solidFill>
                  <a:schemeClr val="tx1"/>
                </a:solidFill>
              </a:rPr>
              <a:t>stropovaných</a:t>
            </a:r>
            <a:r>
              <a:rPr lang="sk-SK" dirty="0">
                <a:solidFill>
                  <a:schemeClr val="tx1"/>
                </a:solidFill>
              </a:rPr>
              <a:t> fariem)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000" b="1" dirty="0">
                <a:solidFill>
                  <a:schemeClr val="tx1"/>
                </a:solidFill>
              </a:rPr>
              <a:t>Riziko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Prichádzame o slobodné a triezve podnikateľské uvažovanie a rozhodovanie sa k efektívnosti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A23B72E-6E66-403C-8B63-652A148FC60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262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216A3D-4A83-467F-BC7B-6B5E16477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020" y="529622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sk-SK" sz="3100" b="1" u="sng" dirty="0"/>
              <a:t>NÁVRHY NA ZMIERNENIE DOPADOV STROPÁCIE A NOVEJ SPP PO ROKU 2020 </a:t>
            </a:r>
            <a:br>
              <a:rPr lang="sk-SK" sz="3100" b="1" u="sng" dirty="0"/>
            </a:br>
            <a:r>
              <a:rPr lang="sk-SK" sz="1600" u="sng" dirty="0"/>
              <a:t>(ak má byť po roku 2020 spravodlivejšia - ako je prezentované)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B91837-74DC-4114-A273-67C2C00D3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752" y="2121409"/>
            <a:ext cx="10174224" cy="4334256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sk-SK" b="1" dirty="0">
                <a:solidFill>
                  <a:schemeClr val="tx1"/>
                </a:solidFill>
              </a:rPr>
              <a:t>1. </a:t>
            </a:r>
            <a:r>
              <a:rPr lang="sk-SK" b="1" dirty="0" err="1">
                <a:solidFill>
                  <a:schemeClr val="tx1"/>
                </a:solidFill>
              </a:rPr>
              <a:t>Stropácia</a:t>
            </a:r>
            <a:r>
              <a:rPr lang="sk-SK" b="1" dirty="0">
                <a:solidFill>
                  <a:schemeClr val="tx1"/>
                </a:solidFill>
              </a:rPr>
              <a:t> </a:t>
            </a:r>
            <a:r>
              <a:rPr lang="sk-SK" dirty="0">
                <a:solidFill>
                  <a:schemeClr val="tx1"/>
                </a:solidFill>
              </a:rPr>
              <a:t>nech je pre každú členskú krajinu </a:t>
            </a:r>
            <a:r>
              <a:rPr lang="sk-SK" b="1" dirty="0">
                <a:solidFill>
                  <a:schemeClr val="tx1"/>
                </a:solidFill>
              </a:rPr>
              <a:t>dobrovoľná</a:t>
            </a:r>
            <a:r>
              <a:rPr lang="sk-SK" dirty="0">
                <a:solidFill>
                  <a:schemeClr val="tx1"/>
                </a:solidFill>
              </a:rPr>
              <a:t>, ale ak už má byť, tak treba:</a:t>
            </a:r>
          </a:p>
          <a:p>
            <a:pPr lvl="0" algn="just"/>
            <a:r>
              <a:rPr lang="sk-SK" b="1" dirty="0">
                <a:solidFill>
                  <a:schemeClr val="tx1"/>
                </a:solidFill>
              </a:rPr>
              <a:t>započítať skutočnú hrubú mzdu podniku</a:t>
            </a:r>
            <a:r>
              <a:rPr lang="sk-SK" dirty="0">
                <a:solidFill>
                  <a:schemeClr val="tx1"/>
                </a:solidFill>
              </a:rPr>
              <a:t>, nie priemernú mzdu poľnohospodárstva v rámci Slovenskej republiky – tu je predpoklad, že produkčne aktívne podniky platia vyššie mzdy.</a:t>
            </a:r>
          </a:p>
          <a:p>
            <a:pPr lvl="0" algn="just"/>
            <a:r>
              <a:rPr lang="sk-SK" b="1" dirty="0">
                <a:solidFill>
                  <a:schemeClr val="tx1"/>
                </a:solidFill>
              </a:rPr>
              <a:t>zohľadniť super hrubú mzdu </a:t>
            </a:r>
            <a:r>
              <a:rPr lang="sk-SK" dirty="0">
                <a:solidFill>
                  <a:schemeClr val="tx1"/>
                </a:solidFill>
              </a:rPr>
              <a:t>– teda odvody podniku za zamestnancov.</a:t>
            </a:r>
          </a:p>
          <a:p>
            <a:pPr lvl="0" algn="just"/>
            <a:r>
              <a:rPr lang="sk-SK" b="1" dirty="0">
                <a:solidFill>
                  <a:schemeClr val="tx1"/>
                </a:solidFill>
              </a:rPr>
              <a:t>definovať za aktívneho farmára všetkých zamestnancov </a:t>
            </a:r>
            <a:r>
              <a:rPr lang="sk-SK" b="1" dirty="0" err="1">
                <a:solidFill>
                  <a:schemeClr val="tx1"/>
                </a:solidFill>
              </a:rPr>
              <a:t>agropodniku</a:t>
            </a:r>
            <a:r>
              <a:rPr lang="sk-SK" b="1" dirty="0">
                <a:solidFill>
                  <a:schemeClr val="tx1"/>
                </a:solidFill>
              </a:rPr>
              <a:t> - fariem.</a:t>
            </a:r>
          </a:p>
          <a:p>
            <a:pPr lvl="0" algn="just"/>
            <a:r>
              <a:rPr lang="sk-SK" b="1" dirty="0" err="1">
                <a:solidFill>
                  <a:schemeClr val="tx1"/>
                </a:solidFill>
              </a:rPr>
              <a:t>stropáciu</a:t>
            </a:r>
            <a:r>
              <a:rPr lang="sk-SK" b="1" dirty="0">
                <a:solidFill>
                  <a:schemeClr val="tx1"/>
                </a:solidFill>
              </a:rPr>
              <a:t> zaviesť postupne </a:t>
            </a:r>
            <a:r>
              <a:rPr lang="sk-SK" dirty="0">
                <a:solidFill>
                  <a:schemeClr val="tx1"/>
                </a:solidFill>
              </a:rPr>
              <a:t>– ak má byť vyrovnanie priamych platieb so starými členskými krajinami postupné, tak aj </a:t>
            </a:r>
            <a:r>
              <a:rPr lang="sk-SK" dirty="0" err="1">
                <a:solidFill>
                  <a:schemeClr val="tx1"/>
                </a:solidFill>
              </a:rPr>
              <a:t>stropácia</a:t>
            </a:r>
            <a:r>
              <a:rPr lang="sk-SK" dirty="0">
                <a:solidFill>
                  <a:schemeClr val="tx1"/>
                </a:solidFill>
              </a:rPr>
              <a:t> nech je pre naše podniky postupná (nie hneď 100 000€), aby si vedeli nastaviť a prispôsobiť štruktúru podnikania (napr. začať so ŽV alebo ŠRV vyžaduje viac rokov).</a:t>
            </a:r>
          </a:p>
          <a:p>
            <a:pPr marL="0" indent="0" algn="just">
              <a:buNone/>
            </a:pPr>
            <a:r>
              <a:rPr lang="sk-SK" dirty="0">
                <a:solidFill>
                  <a:schemeClr val="tx1"/>
                </a:solidFill>
              </a:rPr>
              <a:t> 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7DE04E3-4DB9-4407-8F40-F6EEED28AE1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283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6A84E97-A69F-4D98-9092-4913C554B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5064" y="1611817"/>
            <a:ext cx="9584372" cy="5079118"/>
          </a:xfrm>
        </p:spPr>
        <p:txBody>
          <a:bodyPr/>
          <a:lstStyle/>
          <a:p>
            <a:pPr marL="0" lvl="0" indent="0" algn="just">
              <a:buNone/>
            </a:pPr>
            <a:r>
              <a:rPr lang="sk-SK" b="1" dirty="0">
                <a:solidFill>
                  <a:schemeClr val="tx1"/>
                </a:solidFill>
              </a:rPr>
              <a:t>2. </a:t>
            </a:r>
            <a:r>
              <a:rPr lang="sk-SK" dirty="0">
                <a:solidFill>
                  <a:schemeClr val="tx1"/>
                </a:solidFill>
              </a:rPr>
              <a:t>Zvýhodnené platby na prvé hektáre = Ak by boli, tak prinášajú najmä výhody pre najmenších. Nech potom sú </a:t>
            </a:r>
            <a:r>
              <a:rPr lang="sk-SK" b="1" dirty="0">
                <a:solidFill>
                  <a:schemeClr val="tx1"/>
                </a:solidFill>
              </a:rPr>
              <a:t>prvé hektáre dané percentom z celkovej výmery a nie absolútnym číslom </a:t>
            </a:r>
            <a:r>
              <a:rPr lang="sk-SK" dirty="0">
                <a:solidFill>
                  <a:schemeClr val="tx1"/>
                </a:solidFill>
              </a:rPr>
              <a:t>– napr. 10% (pri výmere 100ha budú prvé hektáre 10ha, pri výmere 1000ha budú prvé hektáre 100ha). V opačnom prípade získajú na tejto podpore zase iba staré členské krajiny s prevažne malými farmármi, kedy väčšina hektárov v ich krajine bude definovaná ako “prvé hektáre“. Takto sa priame platby členských krajín len ťažko dorovnajú, naopak rozdiel sa ešte zväčší.</a:t>
            </a:r>
          </a:p>
          <a:p>
            <a:pPr marL="0" lvl="0" indent="0" algn="just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sk-SK" b="1" dirty="0">
                <a:solidFill>
                  <a:schemeClr val="tx1"/>
                </a:solidFill>
              </a:rPr>
              <a:t>3. Dorovnanie priamych platieb s ostatnými členskými krajinami </a:t>
            </a:r>
          </a:p>
          <a:p>
            <a:pPr algn="just"/>
            <a:endParaRPr lang="sk-SK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sk-SK" b="1" dirty="0">
                <a:solidFill>
                  <a:schemeClr val="tx1"/>
                </a:solidFill>
              </a:rPr>
              <a:t>4. Systémové národné podpory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292F8B1-BE9F-498A-B8C9-EFA43171822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309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C36B4-384A-46B4-9EA6-A6B06131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149" y="633254"/>
            <a:ext cx="8911687" cy="1280890"/>
          </a:xfrm>
        </p:spPr>
        <p:txBody>
          <a:bodyPr/>
          <a:lstStyle/>
          <a:p>
            <a:r>
              <a:rPr lang="sk-SK" b="1" cap="all" dirty="0"/>
              <a:t>Základné informácie o podniku</a:t>
            </a:r>
            <a:br>
              <a:rPr lang="sk-SK" b="1" cap="all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C2786CE-680C-4848-87B6-9A3BF9B8B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6816" y="1581913"/>
            <a:ext cx="9643872" cy="44988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cap="all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cap="all" dirty="0">
                <a:solidFill>
                  <a:schemeClr val="tx1"/>
                </a:solidFill>
              </a:rPr>
              <a:t>Názov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Poľnohospodár Nové Zámky a.s.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cap="all" dirty="0">
                <a:solidFill>
                  <a:schemeClr val="tx1"/>
                </a:solidFill>
              </a:rPr>
              <a:t>MAJETKOVÉ VZŤAHY 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Akciová spoločnosť - založená transformáciou z družstva v roku 1993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V súčasnej dobe 110 akcionárov - spolumajiteľov</a:t>
            </a:r>
          </a:p>
          <a:p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cap="all" dirty="0">
                <a:solidFill>
                  <a:schemeClr val="tx1"/>
                </a:solidFill>
              </a:rPr>
              <a:t>výrobné zameranie 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Zmiešané hospodárstvo RV, ŠRV, ŽV - značne diverzifikované, celkovo 5 výrobných stredísk a centrála</a:t>
            </a: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B8CF864-55EA-48D2-A1AD-BB0C5FFAF43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775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FFC6B-70E0-4DDC-AC8C-8A7059760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173" y="145669"/>
            <a:ext cx="10515600" cy="1957451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sk-SK" b="1" cap="all" dirty="0"/>
            </a:br>
            <a:r>
              <a:rPr lang="sk-SK" sz="4000" b="1" cap="all" dirty="0"/>
              <a:t>ZHODNOTENIE </a:t>
            </a:r>
            <a:r>
              <a:rPr lang="sk-SK" sz="4000" b="1" cap="all" dirty="0" err="1"/>
              <a:t>PôSOBENIA</a:t>
            </a:r>
            <a:r>
              <a:rPr lang="sk-SK" sz="4000" b="1" cap="all" dirty="0"/>
              <a:t> PODNIKU, PRÍLEŽITOSTI A RIZIKÁ V BUDÚCNOSTI</a:t>
            </a:r>
            <a:br>
              <a:rPr lang="sk-SK" sz="2400" b="1" cap="all" dirty="0"/>
            </a:br>
            <a:br>
              <a:rPr lang="sk-SK" b="1" cap="all" dirty="0"/>
            </a:br>
            <a:r>
              <a:rPr lang="sk-SK" altLang="sk-SK" sz="1800" b="1" u="sng" dirty="0">
                <a:latin typeface="Tw Cen MT" panose="020B0602020104020603" pitchFamily="34" charset="-18"/>
                <a:ea typeface="Times New Roman" panose="02020603050405020304" pitchFamily="18" charset="0"/>
                <a:cs typeface="Times New Roman" panose="02020603050405020304" pitchFamily="18" charset="0"/>
              </a:rPr>
              <a:t>PRÍSPEVOK PODNIKU PRE SPOLOČNOSŤ - ZAMESTNANCOV A ŠTÁT:</a:t>
            </a:r>
            <a:br>
              <a:rPr kumimoji="0" lang="sk-SK" altLang="sk-SK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sk-SK" dirty="0"/>
          </a:p>
        </p:txBody>
      </p:sp>
      <p:graphicFrame>
        <p:nvGraphicFramePr>
          <p:cNvPr id="4" name="Zástupný objekt pre obsah 3">
            <a:extLst>
              <a:ext uri="{FF2B5EF4-FFF2-40B4-BE49-F238E27FC236}">
                <a16:creationId xmlns:a16="http://schemas.microsoft.com/office/drawing/2014/main" id="{A0EF023B-F6B5-4DF6-81F8-D2460BC37B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3426192"/>
              </p:ext>
            </p:extLst>
          </p:nvPr>
        </p:nvGraphicFramePr>
        <p:xfrm>
          <a:off x="1499616" y="2642616"/>
          <a:ext cx="8897112" cy="365423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2965050">
                  <a:extLst>
                    <a:ext uri="{9D8B030D-6E8A-4147-A177-3AD203B41FA5}">
                      <a16:colId xmlns:a16="http://schemas.microsoft.com/office/drawing/2014/main" val="3757569263"/>
                    </a:ext>
                  </a:extLst>
                </a:gridCol>
                <a:gridCol w="2663290">
                  <a:extLst>
                    <a:ext uri="{9D8B030D-6E8A-4147-A177-3AD203B41FA5}">
                      <a16:colId xmlns:a16="http://schemas.microsoft.com/office/drawing/2014/main" val="4006618166"/>
                    </a:ext>
                  </a:extLst>
                </a:gridCol>
                <a:gridCol w="3268772">
                  <a:extLst>
                    <a:ext uri="{9D8B030D-6E8A-4147-A177-3AD203B41FA5}">
                      <a16:colId xmlns:a16="http://schemas.microsoft.com/office/drawing/2014/main" val="973406823"/>
                    </a:ext>
                  </a:extLst>
                </a:gridCol>
              </a:tblGrid>
              <a:tr h="68061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PRIEMER ZA ROK     EXISTENCIE a.s. v €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SPOLU ZA 25 ROKOV EXISTENCIE a.s. v €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30823126"/>
                  </a:ext>
                </a:extLst>
              </a:tr>
              <a:tr h="68061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Daň z nehnuteľností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 </a:t>
                      </a:r>
                      <a:endParaRPr lang="sk-SK" sz="180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109 745,51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2 743 637,73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5620972"/>
                  </a:ext>
                </a:extLst>
              </a:tr>
              <a:tr h="68061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Vyplatené hrubé mzdy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1 193 496,66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29 837 416,51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05843"/>
                  </a:ext>
                </a:extLst>
              </a:tr>
              <a:tr h="68061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Odvody podniku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 </a:t>
                      </a:r>
                      <a:endParaRPr lang="sk-SK" sz="180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409 424,00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10 235 600,05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661958"/>
                  </a:ext>
                </a:extLst>
              </a:tr>
              <a:tr h="68061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Nájomné za pôdu FO,PO,SPF</a:t>
                      </a:r>
                      <a:endParaRPr lang="sk-SK" sz="180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229 006,10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>
                          <a:effectLst/>
                        </a:rPr>
                        <a:t> </a:t>
                      </a:r>
                      <a:endParaRPr lang="sk-SK" sz="180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5 725 152,45</a:t>
                      </a:r>
                    </a:p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800" dirty="0">
                          <a:effectLst/>
                        </a:rPr>
                        <a:t> </a:t>
                      </a:r>
                      <a:endParaRPr lang="sk-SK" sz="180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2279060"/>
                  </a:ext>
                </a:extLst>
              </a:tr>
              <a:tr h="24892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050" dirty="0">
                          <a:effectLst/>
                        </a:rPr>
                        <a:t> </a:t>
                      </a:r>
                      <a:endParaRPr lang="sk-SK" sz="105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050" dirty="0">
                          <a:effectLst/>
                        </a:rPr>
                        <a:t> </a:t>
                      </a:r>
                      <a:endParaRPr lang="sk-SK" sz="105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sk-SK" sz="1050" dirty="0">
                          <a:effectLst/>
                        </a:rPr>
                        <a:t>Na tieto financie musel podnik vyrobiť a zarobiť. </a:t>
                      </a:r>
                      <a:endParaRPr lang="sk-SK" sz="1050" dirty="0">
                        <a:effectLst/>
                        <a:latin typeface="Tw Cen MT" panose="020B0602020104020603" pitchFamily="34" charset="-18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35812776"/>
                  </a:ext>
                </a:extLst>
              </a:tr>
            </a:tbl>
          </a:graphicData>
        </a:graphic>
      </p:graphicFrame>
      <p:pic>
        <p:nvPicPr>
          <p:cNvPr id="5" name="Obrázok 4">
            <a:extLst>
              <a:ext uri="{FF2B5EF4-FFF2-40B4-BE49-F238E27FC236}">
                <a16:creationId xmlns:a16="http://schemas.microsoft.com/office/drawing/2014/main" id="{79E42271-2B26-4D8C-A212-0545AD6639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847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AEF76CC9-C424-4629-BE47-9308E0B1A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05" y="1645919"/>
            <a:ext cx="5272022" cy="3246119"/>
          </a:xfr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C88FFB8-3CE7-439F-A299-5BB0E1A6B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76" y="2490016"/>
            <a:ext cx="4876800" cy="36576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21E473D-7549-49B1-9457-37DA4F9C6F48}"/>
              </a:ext>
            </a:extLst>
          </p:cNvPr>
          <p:cNvSpPr txBox="1"/>
          <p:nvPr/>
        </p:nvSpPr>
        <p:spPr>
          <a:xfrm>
            <a:off x="4468368" y="1508760"/>
            <a:ext cx="1627632" cy="461665"/>
          </a:xfrm>
          <a:prstGeom prst="rect">
            <a:avLst/>
          </a:prstGeom>
          <a:solidFill>
            <a:schemeClr val="bg2"/>
          </a:solidFill>
          <a:scene3d>
            <a:camera prst="isometricOffAxis1Righ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400" dirty="0"/>
              <a:t>Budapešť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3CAED2B-9855-41EF-B717-C2BE97C8B74F}"/>
              </a:ext>
            </a:extLst>
          </p:cNvPr>
          <p:cNvSpPr txBox="1"/>
          <p:nvPr/>
        </p:nvSpPr>
        <p:spPr>
          <a:xfrm>
            <a:off x="9886619" y="2289961"/>
            <a:ext cx="1493457" cy="400110"/>
          </a:xfrm>
          <a:prstGeom prst="rect">
            <a:avLst/>
          </a:prstGeom>
          <a:solidFill>
            <a:schemeClr val="bg2"/>
          </a:solidFill>
          <a:scene3d>
            <a:camera prst="isometricOffAxis1Righ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k-SK" sz="2000" dirty="0" err="1"/>
              <a:t>Hannover</a:t>
            </a:r>
            <a:endParaRPr lang="sk-SK" sz="20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BE42E12A-B1B9-49C4-8A3B-DAD8ACE96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079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E606E-0B4A-487E-8FFB-DB31E3177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589" y="596678"/>
            <a:ext cx="8911687" cy="1280890"/>
          </a:xfrm>
        </p:spPr>
        <p:txBody>
          <a:bodyPr/>
          <a:lstStyle/>
          <a:p>
            <a:r>
              <a:rPr lang="sk-SK" b="1" cap="all" dirty="0" err="1"/>
              <a:t>postaveniE</a:t>
            </a:r>
            <a:r>
              <a:rPr lang="sk-SK" b="1" cap="all" dirty="0"/>
              <a:t> PODNIKU V ŠIRŠÍCH SÚVISLOSTIACH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C53227-0132-4724-801C-4E412BF28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005584"/>
            <a:ext cx="9310052" cy="4587240"/>
          </a:xfrm>
        </p:spPr>
        <p:txBody>
          <a:bodyPr>
            <a:normAutofit/>
          </a:bodyPr>
          <a:lstStyle/>
          <a:p>
            <a:pPr algn="just"/>
            <a:r>
              <a:rPr lang="sk-SK" dirty="0" err="1">
                <a:solidFill>
                  <a:schemeClr val="tx1"/>
                </a:solidFill>
              </a:rPr>
              <a:t>Stropácia</a:t>
            </a:r>
            <a:r>
              <a:rPr lang="sk-SK" dirty="0">
                <a:solidFill>
                  <a:schemeClr val="tx1"/>
                </a:solidFill>
              </a:rPr>
              <a:t> je jednoznačná diskriminácia a zvýhodnenie najmä starých členských krajín EÚ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Vyspelé poľnohospodárske krajiny mimo EÚ, ako je Amerika, Nový Zéland, ktoré udávajú svetový trend fungujú najmä na veľkovýrobe a nepotrebujú tak zložitý dotačný mechanizmus ako v EÚ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Veľké poľnohospodárske podniky SR nie sú problémom poľnohospodárstva SR. Naopak, je to naša komparatívna výhoda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Je nutné spropagovať naše poľnohospodárstvo, aby bolo zaujímavé najmä pre mladých slovenských manažérov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Nie je prirodzené trestať niekoho, kto sa v rámci daných okolností a veľakrát za účelom záchrany podniku rozhodol zrušiť neefektívnu výrobu - z hľadiska ekonomického rozhodovania urobil správne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5A6C053-A558-4B99-8E39-9D803952EE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6176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B908B64-DA97-4B82-BB0F-5E813740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1706" y="861657"/>
            <a:ext cx="9605474" cy="5390717"/>
          </a:xfrm>
        </p:spPr>
        <p:txBody>
          <a:bodyPr>
            <a:normAutofit/>
          </a:bodyPr>
          <a:lstStyle/>
          <a:p>
            <a:pPr algn="just"/>
            <a:r>
              <a:rPr lang="sk-SK" dirty="0">
                <a:solidFill>
                  <a:schemeClr val="tx1"/>
                </a:solidFill>
              </a:rPr>
              <a:t>Nikto nie je proti malým farmám a ani proti záujmu mladých samostatne hospodáriť. Nesmie to však byť na úkor niekoho iného, kto zodpovedne dlhé roky funguje, zamestnáva, platí dane z nehnuteľností a i ďalšie dane, odvádza odvody a plní si všetky povinnosti voči štátu zodpovedne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Nie každý dokáže byť zodpovedný sám za seba a farmárčiť. Práve pre tých môže byť zamestnanie a pravidelná mzda v tomto sektore zaujímavejšia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Či prostredníctvom ŽV a ŠRV zvýšime zamestnanosť na vidieku a v poľnohospodárstve, tak to bude v značnej miere závisieť od rentability. Kto bude robiť a dokedy to, čo ho neuživí? 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Výhodu z rozsahu pri veľkých podnikoch asi nie je správne úplne zatratiť</a:t>
            </a:r>
          </a:p>
          <a:p>
            <a:pPr algn="just"/>
            <a:r>
              <a:rPr lang="sk-SK" dirty="0">
                <a:solidFill>
                  <a:schemeClr val="tx1"/>
                </a:solidFill>
              </a:rPr>
              <a:t>Je možné zabezpečiť, aby väčšie </a:t>
            </a:r>
            <a:r>
              <a:rPr lang="sk-SK" dirty="0" err="1">
                <a:solidFill>
                  <a:schemeClr val="tx1"/>
                </a:solidFill>
              </a:rPr>
              <a:t>agropodniky</a:t>
            </a:r>
            <a:r>
              <a:rPr lang="sk-SK" dirty="0">
                <a:solidFill>
                  <a:schemeClr val="tx1"/>
                </a:solidFill>
              </a:rPr>
              <a:t> fungovali v symbióze s malými farmármi.</a:t>
            </a:r>
          </a:p>
          <a:p>
            <a:pPr algn="just"/>
            <a:r>
              <a:rPr lang="sk-SK" sz="1100" dirty="0">
                <a:solidFill>
                  <a:schemeClr val="tx1"/>
                </a:solidFill>
              </a:rPr>
              <a:t>Príkladom môže byť využite jedinečnosti nášho vidieka, pretože jeho štruktúra je iná, ako vo väčšine okolitých krajín EÚ. Kým tam sú farmy historicky roztrúsené po krajine, u nás sú farmy a </a:t>
            </a:r>
            <a:r>
              <a:rPr lang="sk-SK" sz="1100" dirty="0" err="1">
                <a:solidFill>
                  <a:schemeClr val="tx1"/>
                </a:solidFill>
              </a:rPr>
              <a:t>agropodniky</a:t>
            </a:r>
            <a:r>
              <a:rPr lang="sk-SK" sz="1100" dirty="0">
                <a:solidFill>
                  <a:schemeClr val="tx1"/>
                </a:solidFill>
              </a:rPr>
              <a:t> koncentrované na dedinách, čo je pre malých farmárov z hľadiska dostupnosti vzdialenejších parciel menej výhodné. Na druhej strane existujú malé záhrady a výmery pri obciach, ktoré sú ťažko dostupné pre veľké stroje a tu sú zase lepší malí farmári. Takto by sa dalo dopĺňať. Hľadajme ako sa to dá a hlavne, netrestajme úspešných za úspech</a:t>
            </a:r>
            <a:r>
              <a:rPr lang="sk-SK" sz="12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sk-SK" sz="1200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CF5D28D-AD51-423F-B282-69A7D633DA8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950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A75E5F-2FF8-41B0-8F7D-026DD2FB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952" y="784285"/>
            <a:ext cx="9602660" cy="5289430"/>
          </a:xfrm>
        </p:spPr>
        <p:txBody>
          <a:bodyPr/>
          <a:lstStyle/>
          <a:p>
            <a:pPr marL="0" indent="0" algn="just">
              <a:buNone/>
            </a:pPr>
            <a:r>
              <a:rPr lang="sk-SK" sz="2400" b="1" dirty="0">
                <a:solidFill>
                  <a:schemeClr val="tx1"/>
                </a:solidFill>
              </a:rPr>
              <a:t>Záver</a:t>
            </a:r>
          </a:p>
          <a:p>
            <a:pPr marL="0" indent="0" algn="just">
              <a:buNone/>
            </a:pPr>
            <a:endParaRPr lang="sk-SK" sz="2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sk-SK" sz="2400" b="1" dirty="0">
              <a:solidFill>
                <a:schemeClr val="tx1"/>
              </a:solidFill>
            </a:endParaRPr>
          </a:p>
          <a:p>
            <a:pPr algn="just"/>
            <a:r>
              <a:rPr lang="sk-SK" dirty="0">
                <a:solidFill>
                  <a:schemeClr val="tx1"/>
                </a:solidFill>
              </a:rPr>
              <a:t>Pri určovaní stanoviska Slovenska k SPP po roku 2020 zohľadniť naše miestne podmienky, výhody a nevýhody. </a:t>
            </a:r>
          </a:p>
          <a:p>
            <a:pPr marL="0" indent="0" algn="just">
              <a:buNone/>
            </a:pPr>
            <a:endParaRPr lang="sk-SK" dirty="0">
              <a:solidFill>
                <a:schemeClr val="tx1"/>
              </a:solidFill>
            </a:endParaRPr>
          </a:p>
          <a:p>
            <a:pPr algn="just"/>
            <a:r>
              <a:rPr lang="sk-SK" dirty="0">
                <a:solidFill>
                  <a:schemeClr val="tx1"/>
                </a:solidFill>
              </a:rPr>
              <a:t>Dôležitá je spoločná diskusia na túto tému.</a:t>
            </a:r>
          </a:p>
          <a:p>
            <a:pPr algn="just"/>
            <a:endParaRPr lang="sk-SK" dirty="0">
              <a:solidFill>
                <a:schemeClr val="tx1"/>
              </a:solidFill>
            </a:endParaRPr>
          </a:p>
          <a:p>
            <a:pPr algn="just"/>
            <a:endParaRPr lang="sk-SK" dirty="0">
              <a:solidFill>
                <a:schemeClr val="tx1"/>
              </a:solidFill>
            </a:endParaRPr>
          </a:p>
          <a:p>
            <a:pPr algn="just"/>
            <a:endParaRPr lang="sk-SK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sk-SK" sz="2400" dirty="0">
                <a:solidFill>
                  <a:schemeClr val="tx1"/>
                </a:solidFill>
              </a:rPr>
              <a:t>    						</a:t>
            </a:r>
            <a:endParaRPr lang="sk-SK" sz="2400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6C2B9F4A-CC17-4258-AF6E-B550C42391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904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1B0C407-8489-42BF-AF07-51C309829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6584" y="1207008"/>
            <a:ext cx="9118028" cy="47042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4800" b="1" dirty="0">
                <a:solidFill>
                  <a:schemeClr val="tx1"/>
                </a:solidFill>
              </a:rPr>
              <a:t>Ďakujem za pozornosť !</a:t>
            </a:r>
          </a:p>
          <a:p>
            <a:pPr marL="0" indent="0">
              <a:buNone/>
            </a:pPr>
            <a:endParaRPr lang="sk-SK" sz="4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sk-SK" sz="4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									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tx1"/>
                </a:solidFill>
              </a:rPr>
              <a:t>									Poľnohospodár Nové Zámky a.s.</a:t>
            </a:r>
            <a:endParaRPr lang="sk-SK" sz="4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b="1" dirty="0">
                <a:solidFill>
                  <a:schemeClr val="tx1"/>
                </a:solidFill>
              </a:rPr>
              <a:t>										 	  Ing. Marek </a:t>
            </a:r>
            <a:r>
              <a:rPr lang="sk-SK" b="1" dirty="0" err="1">
                <a:solidFill>
                  <a:schemeClr val="tx1"/>
                </a:solidFill>
              </a:rPr>
              <a:t>Šimunek</a:t>
            </a:r>
            <a:endParaRPr lang="sk-SK" sz="4800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7161EEA-EFF7-457D-90AF-2A3A223ABB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95" y="3748786"/>
            <a:ext cx="2374853" cy="996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102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5F15C4-E85F-4CA4-A2EF-9B97F7217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248" y="164593"/>
            <a:ext cx="9369552" cy="1252728"/>
          </a:xfrm>
        </p:spPr>
        <p:txBody>
          <a:bodyPr>
            <a:normAutofit fontScale="90000"/>
          </a:bodyPr>
          <a:lstStyle/>
          <a:p>
            <a:br>
              <a:rPr lang="sk-SK" b="1" dirty="0"/>
            </a:br>
            <a:r>
              <a:rPr lang="sk-SK" b="1" dirty="0"/>
              <a:t>	</a:t>
            </a:r>
            <a:r>
              <a:rPr lang="sk-SK" sz="3100" b="1" dirty="0"/>
              <a:t>RASTLINNÁ VÝROBA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F9807C-8687-459E-8992-F8745D6B6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632" y="1325880"/>
            <a:ext cx="9543288" cy="47779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/>
              <a:t> 	</a:t>
            </a:r>
            <a:r>
              <a:rPr lang="sk-SK" dirty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		Obhospodarovaná orná pôda na výmere 3 850 ha.</a:t>
            </a:r>
          </a:p>
          <a:p>
            <a:pPr marL="400050" lvl="1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800100" lvl="2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 	Plodiny: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Kapusta repková pravá  (Repka olejná)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Jačmeň ozimný, Jačmeň jarný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Raž ozimná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Pšenica ozimná, Pšenica ozimná Tvrdá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Slnečnica ročná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Kukurica zrnová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Cukrová repa</a:t>
            </a:r>
          </a:p>
          <a:p>
            <a:pPr lvl="2"/>
            <a:r>
              <a:rPr lang="sk-SK" sz="1800" dirty="0">
                <a:solidFill>
                  <a:schemeClr val="tx1"/>
                </a:solidFill>
              </a:rPr>
              <a:t>Konopa siata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D223E60-6C09-4F75-854C-734209FE2C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043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A46074B4-F9A8-48B4-8A61-A9C1176D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6776" y="841247"/>
            <a:ext cx="9717024" cy="5335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Plodiny v </a:t>
            </a:r>
            <a:r>
              <a:rPr lang="sk-SK" dirty="0" err="1">
                <a:solidFill>
                  <a:schemeClr val="tx1"/>
                </a:solidFill>
              </a:rPr>
              <a:t>osivárskom</a:t>
            </a:r>
            <a:r>
              <a:rPr lang="sk-SK" dirty="0">
                <a:solidFill>
                  <a:schemeClr val="tx1"/>
                </a:solidFill>
              </a:rPr>
              <a:t> programe</a:t>
            </a: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lvl="0"/>
            <a:r>
              <a:rPr lang="sk-SK" dirty="0">
                <a:solidFill>
                  <a:schemeClr val="tx1"/>
                </a:solidFill>
              </a:rPr>
              <a:t>Hrach siaty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Pšenica, Pšenica Tvrdá, Jačmeň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Kukurica 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Lucerna</a:t>
            </a:r>
          </a:p>
          <a:p>
            <a:pPr lvl="0"/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Pre potreby živočíšnej výroby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Kukurica na siláž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Lucerna siata na senáž a seno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Cirok</a:t>
            </a:r>
          </a:p>
          <a:p>
            <a:pPr lvl="0"/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u="sng" dirty="0">
                <a:solidFill>
                  <a:schemeClr val="tx1"/>
                </a:solidFill>
              </a:rPr>
              <a:t>Priemerná hodnota produkcie RV vo finančnom vyjadrení za rok: 4 000 000€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D10FFAB-A5A1-4E19-8A81-3A03603768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0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objekt pre obsah 2">
            <a:extLst>
              <a:ext uri="{FF2B5EF4-FFF2-40B4-BE49-F238E27FC236}">
                <a16:creationId xmlns:a16="http://schemas.microsoft.com/office/drawing/2014/main" id="{71B2C6F3-2B44-4735-9FAF-FDC5633FFC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8809773"/>
              </p:ext>
            </p:extLst>
          </p:nvPr>
        </p:nvGraphicFramePr>
        <p:xfrm>
          <a:off x="2459736" y="772662"/>
          <a:ext cx="8295593" cy="507822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805642">
                  <a:extLst>
                    <a:ext uri="{9D8B030D-6E8A-4147-A177-3AD203B41FA5}">
                      <a16:colId xmlns:a16="http://schemas.microsoft.com/office/drawing/2014/main" val="3198302508"/>
                    </a:ext>
                  </a:extLst>
                </a:gridCol>
                <a:gridCol w="2188699">
                  <a:extLst>
                    <a:ext uri="{9D8B030D-6E8A-4147-A177-3AD203B41FA5}">
                      <a16:colId xmlns:a16="http://schemas.microsoft.com/office/drawing/2014/main" val="2182762240"/>
                    </a:ext>
                  </a:extLst>
                </a:gridCol>
                <a:gridCol w="609438">
                  <a:extLst>
                    <a:ext uri="{9D8B030D-6E8A-4147-A177-3AD203B41FA5}">
                      <a16:colId xmlns:a16="http://schemas.microsoft.com/office/drawing/2014/main" val="3106402556"/>
                    </a:ext>
                  </a:extLst>
                </a:gridCol>
                <a:gridCol w="663604">
                  <a:extLst>
                    <a:ext uri="{9D8B030D-6E8A-4147-A177-3AD203B41FA5}">
                      <a16:colId xmlns:a16="http://schemas.microsoft.com/office/drawing/2014/main" val="200739485"/>
                    </a:ext>
                  </a:extLst>
                </a:gridCol>
                <a:gridCol w="805642">
                  <a:extLst>
                    <a:ext uri="{9D8B030D-6E8A-4147-A177-3AD203B41FA5}">
                      <a16:colId xmlns:a16="http://schemas.microsoft.com/office/drawing/2014/main" val="2527852868"/>
                    </a:ext>
                  </a:extLst>
                </a:gridCol>
                <a:gridCol w="805642">
                  <a:extLst>
                    <a:ext uri="{9D8B030D-6E8A-4147-A177-3AD203B41FA5}">
                      <a16:colId xmlns:a16="http://schemas.microsoft.com/office/drawing/2014/main" val="2119766814"/>
                    </a:ext>
                  </a:extLst>
                </a:gridCol>
                <a:gridCol w="805642">
                  <a:extLst>
                    <a:ext uri="{9D8B030D-6E8A-4147-A177-3AD203B41FA5}">
                      <a16:colId xmlns:a16="http://schemas.microsoft.com/office/drawing/2014/main" val="268602975"/>
                    </a:ext>
                  </a:extLst>
                </a:gridCol>
                <a:gridCol w="805642">
                  <a:extLst>
                    <a:ext uri="{9D8B030D-6E8A-4147-A177-3AD203B41FA5}">
                      <a16:colId xmlns:a16="http://schemas.microsoft.com/office/drawing/2014/main" val="36346983"/>
                    </a:ext>
                  </a:extLst>
                </a:gridCol>
                <a:gridCol w="805642">
                  <a:extLst>
                    <a:ext uri="{9D8B030D-6E8A-4147-A177-3AD203B41FA5}">
                      <a16:colId xmlns:a16="http://schemas.microsoft.com/office/drawing/2014/main" val="1166673930"/>
                    </a:ext>
                  </a:extLst>
                </a:gridCol>
              </a:tblGrid>
              <a:tr h="516047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u="none" strike="noStrike" dirty="0">
                          <a:effectLst/>
                        </a:rPr>
                        <a:t>Plodina/Rok</a:t>
                      </a:r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sk-SK" sz="1400" b="1" u="none" strike="noStrike" dirty="0">
                          <a:effectLst/>
                        </a:rPr>
                        <a:t>Prehľad a priemery hektárových úrok t/ha</a:t>
                      </a:r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Plán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5750381"/>
                  </a:ext>
                </a:extLst>
              </a:tr>
              <a:tr h="375768"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2013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effectLst/>
                        </a:rPr>
                        <a:t>2014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effectLst/>
                        </a:rPr>
                        <a:t>2015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effectLst/>
                        </a:rPr>
                        <a:t>2016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>
                          <a:effectLst/>
                        </a:rPr>
                        <a:t>2017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priem.5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2018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3903989"/>
                  </a:ext>
                </a:extLst>
              </a:tr>
              <a:tr h="247002">
                <a:tc rowSpan="14"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Plodiny pre predaj a pre potreby ŽV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Pšenica potravinárska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5,95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6,20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6,74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5,98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5,70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3730616"/>
                  </a:ext>
                </a:extLst>
              </a:tr>
              <a:tr h="191427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Pšenica </a:t>
                      </a:r>
                      <a:r>
                        <a:rPr lang="sk-SK" sz="1100" b="1" u="none" strike="noStrike" dirty="0" err="1">
                          <a:effectLst/>
                        </a:rPr>
                        <a:t>potr</a:t>
                      </a:r>
                      <a:r>
                        <a:rPr lang="sk-SK" sz="1100" b="1" u="none" strike="noStrike" dirty="0">
                          <a:effectLst/>
                        </a:rPr>
                        <a:t>. tvrdá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 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5,46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6,89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6,03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6,13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5,40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2962957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Raž ozimná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7,51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5,25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7,59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8,15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4,20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6,54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712463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Jačmeň jarný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3,91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5,18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5,65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6,13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4,50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5,07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7136604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Jačmeň ozimný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 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6,41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5,78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6,10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62623841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Kukurica zrno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5,13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10,81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3,72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11,22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6,90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7,56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7,50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0312388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Kukurica osivo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3,18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3,95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3,60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4,12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3,50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3,67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7553580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Hrach siaty 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2,47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3,48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2,04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2,80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63053033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Slnečnica ročná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2,82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3,26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2,28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3,33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3,53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3,04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1455136"/>
                  </a:ext>
                </a:extLst>
              </a:tr>
              <a:tr h="26739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Kapusta repková pravá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4,49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4,15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3,74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4,31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4,08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4,15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9568109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Cukrová repa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43,60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79,00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54,93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66,87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59,33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60,75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5576872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Lucerna osivo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0,30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0,49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0,23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0,28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0,33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3439814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Mak siaty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0,92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0,92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21064036"/>
                  </a:ext>
                </a:extLst>
              </a:tr>
              <a:tr h="24155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Ovos siaty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5642264"/>
                  </a:ext>
                </a:extLst>
              </a:tr>
              <a:tr h="23057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 dirty="0">
                          <a:effectLst/>
                        </a:rPr>
                        <a:t>Krmivá výhradne pre ŽV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Kukurica siláž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30,16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47,00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23,57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51,00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39,43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38,23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3127779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>
                          <a:effectLst/>
                        </a:rPr>
                        <a:t>Kukurica CCM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59233065"/>
                  </a:ext>
                </a:extLst>
              </a:tr>
              <a:tr h="23057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Lucerna siata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61,06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74,38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55,39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91,00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61,70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68,71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72267576"/>
                  </a:ext>
                </a:extLst>
              </a:tr>
              <a:tr h="241555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Cirok cukrový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 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51,00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14,75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32,88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07646565"/>
                  </a:ext>
                </a:extLst>
              </a:tr>
            </a:tbl>
          </a:graphicData>
        </a:graphic>
      </p:graphicFrame>
      <p:pic>
        <p:nvPicPr>
          <p:cNvPr id="4" name="Obrázok 3">
            <a:extLst>
              <a:ext uri="{FF2B5EF4-FFF2-40B4-BE49-F238E27FC236}">
                <a16:creationId xmlns:a16="http://schemas.microsoft.com/office/drawing/2014/main" id="{96ACDF83-D515-4862-9051-E06908922E7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29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C3B54-E051-4DCC-B42A-D1C074413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761270"/>
            <a:ext cx="8911687" cy="1280890"/>
          </a:xfrm>
        </p:spPr>
        <p:txBody>
          <a:bodyPr/>
          <a:lstStyle/>
          <a:p>
            <a:r>
              <a:rPr lang="sk-SK" sz="2800" b="1" dirty="0"/>
              <a:t>ŠPECIÁLNA RASTLINNÁ VÝROBA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766D8D-496F-4933-A0A6-BD2FEB60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Na celkovej výmere približne 40ha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Jablká 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Broskyne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Slivky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Hrozno</a:t>
            </a:r>
          </a:p>
          <a:p>
            <a:pPr marL="0" lv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u="sng" dirty="0">
                <a:solidFill>
                  <a:schemeClr val="tx1"/>
                </a:solidFill>
              </a:rPr>
              <a:t>Priemerná hodnota produkcie ŠRV vo finančnom vyjadrení za rok:  500 000€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D608271-6CC8-4DD9-B771-129BC36AF7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680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jekt pre obsah 4">
            <a:extLst>
              <a:ext uri="{FF2B5EF4-FFF2-40B4-BE49-F238E27FC236}">
                <a16:creationId xmlns:a16="http://schemas.microsoft.com/office/drawing/2014/main" id="{F5B4C130-4407-4603-BA1E-C87CE5CC2C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682848"/>
              </p:ext>
            </p:extLst>
          </p:nvPr>
        </p:nvGraphicFramePr>
        <p:xfrm>
          <a:off x="2246312" y="1892554"/>
          <a:ext cx="8150419" cy="233197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724482">
                  <a:extLst>
                    <a:ext uri="{9D8B030D-6E8A-4147-A177-3AD203B41FA5}">
                      <a16:colId xmlns:a16="http://schemas.microsoft.com/office/drawing/2014/main" val="2772108942"/>
                    </a:ext>
                  </a:extLst>
                </a:gridCol>
                <a:gridCol w="1675363">
                  <a:extLst>
                    <a:ext uri="{9D8B030D-6E8A-4147-A177-3AD203B41FA5}">
                      <a16:colId xmlns:a16="http://schemas.microsoft.com/office/drawing/2014/main" val="865908412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1324267760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2823006785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245709546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4091857845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3269628018"/>
                    </a:ext>
                  </a:extLst>
                </a:gridCol>
                <a:gridCol w="1403682">
                  <a:extLst>
                    <a:ext uri="{9D8B030D-6E8A-4147-A177-3AD203B41FA5}">
                      <a16:colId xmlns:a16="http://schemas.microsoft.com/office/drawing/2014/main" val="618161886"/>
                    </a:ext>
                  </a:extLst>
                </a:gridCol>
                <a:gridCol w="724482">
                  <a:extLst>
                    <a:ext uri="{9D8B030D-6E8A-4147-A177-3AD203B41FA5}">
                      <a16:colId xmlns:a16="http://schemas.microsoft.com/office/drawing/2014/main" val="211431735"/>
                    </a:ext>
                  </a:extLst>
                </a:gridCol>
              </a:tblGrid>
              <a:tr h="455875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sk-SK" sz="1400" b="1" u="none" strike="noStrike" dirty="0">
                          <a:effectLst/>
                        </a:rPr>
                        <a:t>Plodina/Rok</a:t>
                      </a:r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sk-SK" sz="1400" b="1" u="none" strike="noStrike" dirty="0">
                          <a:effectLst/>
                        </a:rPr>
                        <a:t>PREHĽAD A PRIEMERY HEKTÁROVÝCH ÚROD  t/ha </a:t>
                      </a:r>
                      <a:endParaRPr lang="sk-SK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Plán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19684400"/>
                  </a:ext>
                </a:extLst>
              </a:tr>
              <a:tr h="385740">
                <a:tc gridSpan="2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2013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2014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2015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2016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2017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priem.5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k-SK" sz="1200" b="1" u="none" strike="noStrike" dirty="0">
                          <a:effectLst/>
                        </a:rPr>
                        <a:t>2018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73534213"/>
                  </a:ext>
                </a:extLst>
              </a:tr>
              <a:tr h="36820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k-SK" sz="1100" b="1" u="none" strike="noStrike">
                          <a:effectLst/>
                        </a:rPr>
                        <a:t>ŠRV</a:t>
                      </a:r>
                      <a:endParaRPr lang="sk-SK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 Jablká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57,10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70,36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60,04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2,31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50,09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47,98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200" u="none" strike="noStrike">
                          <a:effectLst/>
                        </a:rPr>
                        <a:t>60,00</a:t>
                      </a:r>
                      <a:endParaRPr lang="sk-SK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4741213"/>
                  </a:ext>
                </a:extLst>
              </a:tr>
              <a:tr h="36820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 Broskyne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16,25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16,25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21,44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2,75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13,44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14,03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200" u="none" strike="noStrike" dirty="0">
                          <a:effectLst/>
                        </a:rPr>
                        <a:t>19,63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5893662"/>
                  </a:ext>
                </a:extLst>
              </a:tr>
              <a:tr h="36820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 Slivky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28,11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39,68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21,50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0,00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9,92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19,84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200" u="none" strike="noStrike" dirty="0">
                          <a:effectLst/>
                        </a:rPr>
                        <a:t>21,00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3798557"/>
                  </a:ext>
                </a:extLst>
              </a:tr>
              <a:tr h="38574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1" u="none" strike="noStrike" dirty="0">
                          <a:effectLst/>
                        </a:rPr>
                        <a:t> Hrozno</a:t>
                      </a:r>
                      <a:endParaRPr lang="sk-SK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7,51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4,98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9,70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3,22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>
                          <a:effectLst/>
                        </a:rPr>
                        <a:t>6,09</a:t>
                      </a:r>
                      <a:endParaRPr lang="sk-S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100" u="none" strike="noStrike" dirty="0">
                          <a:effectLst/>
                        </a:rPr>
                        <a:t>6,30</a:t>
                      </a:r>
                      <a:endParaRPr lang="sk-SK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sk-SK" sz="1200" u="none" strike="noStrike" dirty="0">
                          <a:effectLst/>
                        </a:rPr>
                        <a:t>10,00</a:t>
                      </a:r>
                      <a:endParaRPr lang="sk-SK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30620902"/>
                  </a:ext>
                </a:extLst>
              </a:tr>
            </a:tbl>
          </a:graphicData>
        </a:graphic>
      </p:graphicFrame>
      <p:sp>
        <p:nvSpPr>
          <p:cNvPr id="2" name="BlokTextu 1">
            <a:extLst>
              <a:ext uri="{FF2B5EF4-FFF2-40B4-BE49-F238E27FC236}">
                <a16:creationId xmlns:a16="http://schemas.microsoft.com/office/drawing/2014/main" id="{43FAC1BB-8D38-4188-8F53-73511B2E4447}"/>
              </a:ext>
            </a:extLst>
          </p:cNvPr>
          <p:cNvSpPr txBox="1"/>
          <p:nvPr/>
        </p:nvSpPr>
        <p:spPr>
          <a:xfrm>
            <a:off x="6784848" y="4224527"/>
            <a:ext cx="1408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50" i="1" dirty="0"/>
              <a:t>Pozn.: mráz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1A81908-998B-4F35-B86B-3713EDCEE16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945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3F390-3DEF-4F4B-9CD0-CB2948D0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788702"/>
            <a:ext cx="8911687" cy="1280890"/>
          </a:xfrm>
        </p:spPr>
        <p:txBody>
          <a:bodyPr/>
          <a:lstStyle/>
          <a:p>
            <a:r>
              <a:rPr lang="sk-SK" sz="2800" b="1" dirty="0"/>
              <a:t>ŽIVOČÍŠNA VÝROBA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1DE7B2C-B89E-405B-8BC5-C379A5A65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Dve </a:t>
            </a:r>
            <a:r>
              <a:rPr lang="sk-SK" dirty="0" err="1">
                <a:solidFill>
                  <a:schemeClr val="tx1"/>
                </a:solidFill>
              </a:rPr>
              <a:t>výdojné</a:t>
            </a:r>
            <a:r>
              <a:rPr lang="sk-SK" dirty="0">
                <a:solidFill>
                  <a:schemeClr val="tx1"/>
                </a:solidFill>
              </a:rPr>
              <a:t> strediská s uzatvoreným obratom stáda určené na chov hovädzieho dobytka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produkcia surového kravského mlieka </a:t>
            </a:r>
          </a:p>
          <a:p>
            <a:pPr lvl="0"/>
            <a:r>
              <a:rPr lang="sk-SK" dirty="0">
                <a:solidFill>
                  <a:schemeClr val="tx1"/>
                </a:solidFill>
              </a:rPr>
              <a:t>produkcia mäsa – výkrm býkov  </a:t>
            </a:r>
          </a:p>
          <a:p>
            <a:pPr marL="0" indent="0">
              <a:buNone/>
            </a:pPr>
            <a:r>
              <a:rPr lang="sk-SK" dirty="0">
                <a:solidFill>
                  <a:schemeClr val="tx1"/>
                </a:solidFill>
              </a:rPr>
              <a:t>Priemerné stavy: spolu 710ks kráv,  220 býkov vo výkrme. Celkovo cez 2 000ks všetkých zvierat.  </a:t>
            </a:r>
          </a:p>
          <a:p>
            <a:pPr marL="0" indent="0">
              <a:buNone/>
            </a:pPr>
            <a:endParaRPr lang="sk-SK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k-SK" u="sng" dirty="0">
                <a:solidFill>
                  <a:schemeClr val="tx1"/>
                </a:solidFill>
              </a:rPr>
              <a:t>Priemerná hodnota produkcie ŽV vo finančnom vyjadrení za rok: 2 000 000€</a:t>
            </a:r>
            <a:endParaRPr lang="sk-SK" dirty="0">
              <a:solidFill>
                <a:schemeClr val="tx1"/>
              </a:solidFill>
            </a:endParaRPr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DCEE3D5-DAEA-487A-BA10-ADE5FA332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5" y="72898"/>
            <a:ext cx="1650018" cy="5603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1421021"/>
      </p:ext>
    </p:extLst>
  </p:cSld>
  <p:clrMapOvr>
    <a:masterClrMapping/>
  </p:clrMapOvr>
</p:sld>
</file>

<file path=ppt/theme/theme1.xml><?xml version="1.0" encoding="utf-8"?>
<a:theme xmlns:a="http://schemas.openxmlformats.org/drawingml/2006/main" name="Dym">
  <a:themeElements>
    <a:clrScheme name="Dym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y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ym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674</TotalTime>
  <Words>965</Words>
  <Application>Microsoft Office PowerPoint</Application>
  <PresentationFormat>Širokouhlá</PresentationFormat>
  <Paragraphs>583</Paragraphs>
  <Slides>35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43" baseType="lpstr">
      <vt:lpstr>Arial</vt:lpstr>
      <vt:lpstr>Arial Narrow</vt:lpstr>
      <vt:lpstr>Calibri</vt:lpstr>
      <vt:lpstr>Century Gothic</vt:lpstr>
      <vt:lpstr>Times New Roman</vt:lpstr>
      <vt:lpstr>Tw Cen MT</vt:lpstr>
      <vt:lpstr>Wingdings 3</vt:lpstr>
      <vt:lpstr>Dym</vt:lpstr>
      <vt:lpstr>                Príležitosti a riziká v podobe novej spp pre naše hospodárenie   Konferencia SPP EU 2021-2017  14.6.2018  </vt:lpstr>
      <vt:lpstr>Prezentácia programu PowerPoint</vt:lpstr>
      <vt:lpstr>Základné informácie o podniku </vt:lpstr>
      <vt:lpstr>  RASTLINNÁ VÝROBA </vt:lpstr>
      <vt:lpstr>Prezentácia programu PowerPoint</vt:lpstr>
      <vt:lpstr>Prezentácia programu PowerPoint</vt:lpstr>
      <vt:lpstr>ŠPECIÁLNA RASTLINNÁ VÝROBA </vt:lpstr>
      <vt:lpstr>Prezentácia programu PowerPoint</vt:lpstr>
      <vt:lpstr>ŽIVOČÍŠNA VÝROBA </vt:lpstr>
      <vt:lpstr>Prezentácia programu PowerPoint</vt:lpstr>
      <vt:lpstr>MECHANIZÁCIA a SLUŽBY </vt:lpstr>
      <vt:lpstr>Prezentácia programu PowerPoint</vt:lpstr>
      <vt:lpstr>PREDAJNE </vt:lpstr>
      <vt:lpstr>Prezentácia programu PowerPoint</vt:lpstr>
      <vt:lpstr>ORGANIZAČNÁ ŠTRUKTÚRA  ZAMESTNANCi - 2017 </vt:lpstr>
      <vt:lpstr> PREDPOKLADANÉ dopady navrhovanej spp PO ROKU 2020 NA PODNIK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VYHODNOTENIE MODELOV PRE PODNIK </vt:lpstr>
      <vt:lpstr>Prezentácia programu PowerPoint</vt:lpstr>
      <vt:lpstr>Prezentácia programu PowerPoint</vt:lpstr>
      <vt:lpstr>NÁVRHY NA ZMIERNENIE DOPADOV STROPÁCIE A NOVEJ SPP PO ROKU 2020  (ak má byť po roku 2020 spravodlivejšia - ako je prezentované) </vt:lpstr>
      <vt:lpstr>Prezentácia programu PowerPoint</vt:lpstr>
      <vt:lpstr> ZHODNOTENIE PôSOBENIA PODNIKU, PRÍLEŽITOSTI A RIZIKÁ V BUDÚCNOSTI  PRÍSPEVOK PODNIKU PRE SPOLOČNOSŤ - ZAMESTNANCOV A ŠTÁT: </vt:lpstr>
      <vt:lpstr>Prezentácia programu PowerPoint</vt:lpstr>
      <vt:lpstr>postaveniE PODNIKU V ŠIRŠÍCH SÚVISLOSTIACH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Príležitosti a riziká v podobe novej spp pre naše hospodárenie        Konferencia SPP EU 2021-2017 14.6.2018</dc:title>
  <dc:creator>Boris Kanak</dc:creator>
  <cp:lastModifiedBy>The Rebel</cp:lastModifiedBy>
  <cp:revision>175</cp:revision>
  <cp:lastPrinted>2018-06-13T15:13:34Z</cp:lastPrinted>
  <dcterms:created xsi:type="dcterms:W3CDTF">2018-06-11T08:41:02Z</dcterms:created>
  <dcterms:modified xsi:type="dcterms:W3CDTF">2018-06-13T15:36:53Z</dcterms:modified>
</cp:coreProperties>
</file>