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handoutMasterIdLst>
    <p:handoutMasterId r:id="rId14"/>
  </p:handoutMasterIdLst>
  <p:sldIdLst>
    <p:sldId id="381" r:id="rId2"/>
    <p:sldId id="505" r:id="rId3"/>
    <p:sldId id="492" r:id="rId4"/>
    <p:sldId id="513" r:id="rId5"/>
    <p:sldId id="508" r:id="rId6"/>
    <p:sldId id="515" r:id="rId7"/>
    <p:sldId id="509" r:id="rId8"/>
    <p:sldId id="511" r:id="rId9"/>
    <p:sldId id="514" r:id="rId10"/>
    <p:sldId id="516" r:id="rId11"/>
    <p:sldId id="270" r:id="rId12"/>
  </p:sldIdLst>
  <p:sldSz cx="9144000" cy="6858000" type="screen4x3"/>
  <p:notesSz cx="9944100" cy="6805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" initials="u" lastIdx="11" clrIdx="0"/>
  <p:cmAuthor id="1" name="Jozef Artim" initials="J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D8F6CC"/>
    <a:srgbClr val="D0E2D3"/>
    <a:srgbClr val="FFFF00"/>
    <a:srgbClr val="9999FF"/>
    <a:srgbClr val="00007D"/>
    <a:srgbClr val="FF0066"/>
    <a:srgbClr val="80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redný štýl 3 - 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redný štýl 3 - zvýrazneni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6" autoAdjust="0"/>
    <p:restoredTop sz="94670" autoAdjust="0"/>
  </p:normalViewPr>
  <p:slideViewPr>
    <p:cSldViewPr>
      <p:cViewPr>
        <p:scale>
          <a:sx n="121" d="100"/>
          <a:sy n="121" d="100"/>
        </p:scale>
        <p:origin x="-540" y="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10194" cy="340608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31585" y="1"/>
            <a:ext cx="4310194" cy="340608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6463918"/>
            <a:ext cx="4310194" cy="340608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31585" y="6463918"/>
            <a:ext cx="4310194" cy="340608"/>
          </a:xfrm>
          <a:prstGeom prst="rect">
            <a:avLst/>
          </a:prstGeom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978D51-4390-41F6-B8F3-84C9914AD62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73824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10194" cy="341695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631585" y="1"/>
            <a:ext cx="4310194" cy="341695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49313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79" rIns="91557" bIns="45779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93947" y="3275487"/>
            <a:ext cx="7956208" cy="2679153"/>
          </a:xfrm>
          <a:prstGeom prst="rect">
            <a:avLst/>
          </a:prstGeom>
        </p:spPr>
        <p:txBody>
          <a:bodyPr vert="horz" lIns="91557" tIns="45779" rIns="91557" bIns="45779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6463919"/>
            <a:ext cx="4310194" cy="341695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631585" y="6463919"/>
            <a:ext cx="4310194" cy="341695"/>
          </a:xfrm>
          <a:prstGeom prst="rect">
            <a:avLst/>
          </a:prstGeom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A859A0-3D44-474C-893D-FDD7D8F3BCD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02185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5744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620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566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30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59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160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1607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659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4575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457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35C3-92CD-4AFC-81CF-1EDAB5DC612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81E7-DECE-4D35-B478-62135D95417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7188" y="77788"/>
            <a:ext cx="2133600" cy="6246812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77788"/>
            <a:ext cx="6249988" cy="6246812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267A-17F4-4EFA-9C59-40E37FFB00D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obsah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77788"/>
            <a:ext cx="7507288" cy="592137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9563" y="762000"/>
            <a:ext cx="4189412" cy="55626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51375" y="762000"/>
            <a:ext cx="4189413" cy="27051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51375" y="3619500"/>
            <a:ext cx="4189413" cy="2705100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C065-9A05-4B44-8292-A9BA2679FB47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99732-1B0C-4910-857F-43D4459AEA6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AFCA-847B-4D68-ADBC-B351AFADB36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9563" y="762000"/>
            <a:ext cx="4189412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1375" y="762000"/>
            <a:ext cx="4189413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6F3F-56D8-4844-B7DC-A8854011663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86AE9-7C97-4529-B7AE-F20CA683AD1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9D2E-E562-4589-9C59-998EE2DC2F3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DC977-BDB1-48BE-BC7E-F1ABAD934ED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E3E4-7398-416E-B86A-35BCFE91AC4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8C9B-6C1F-44E5-82D5-D9A40DBF17C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toolset_blau_sof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31913" y="787400"/>
            <a:ext cx="60483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rahmen"/>
          <p:cNvPicPr preferRelativeResize="0">
            <a:picLocks noChangeAspect="1" noChangeArrowheads="1"/>
          </p:cNvPicPr>
          <p:nvPr/>
        </p:nvPicPr>
        <p:blipFill>
          <a:blip r:embed="rId15" cstate="print">
            <a:grayscl/>
          </a:blip>
          <a:srcRect/>
          <a:stretch>
            <a:fillRect/>
          </a:stretch>
        </p:blipFill>
        <p:spPr bwMode="auto">
          <a:xfrm>
            <a:off x="0" y="9525"/>
            <a:ext cx="9144000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7788"/>
            <a:ext cx="7507288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Titel: Arial, 20 pt, fett, Farbe: R=80, G=90, B=90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762000"/>
            <a:ext cx="85312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/>
              <a:t>Erste Ebene: Arial, 20 pt, fett, Farbe: R=50, G=57, B=55</a:t>
            </a:r>
          </a:p>
          <a:p>
            <a:pPr lvl="1"/>
            <a:r>
              <a:rPr lang="en-US" altLang="sk-SK"/>
              <a:t>Zweite Ebene: Arial, 20 pt, Farbe: R=50, G=57, B=55 </a:t>
            </a:r>
          </a:p>
          <a:p>
            <a:pPr lvl="2"/>
            <a:r>
              <a:rPr lang="en-US" altLang="sk-SK"/>
              <a:t>Dritte Ebene: Arial, 20 pt, fett, Farbe: R=50, G=57, B=55</a:t>
            </a:r>
          </a:p>
          <a:p>
            <a:pPr lvl="3"/>
            <a:r>
              <a:rPr lang="en-US" altLang="sk-SK"/>
              <a:t>Vierte Ebene: Arial, 20 pt, Farbe: R=50, G=57, B=55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1613" y="6524625"/>
            <a:ext cx="8561387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20000"/>
              </a:lnSpc>
              <a:defRPr sz="1000" b="1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 altLang="sk-SK"/>
              <a:t> Porada predsedov, podpredsedov a riaditeľov RPPK a RKŠ     14.10.2016, Banská Bystrica</a:t>
            </a:r>
            <a:endParaRPr lang="cs-CZ" altLang="sk-S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6650" y="6451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8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A0E148B-1AD7-459A-84DB-D1A5DD86A59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pull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ebdings" pitchFamily="18" charset="2"/>
        <a:buChar char="8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693738"/>
            <a:ext cx="8561387" cy="5831606"/>
          </a:xfrm>
        </p:spPr>
        <p:txBody>
          <a:bodyPr/>
          <a:lstStyle/>
          <a:p>
            <a:pPr algn="ctr">
              <a:defRPr/>
            </a:pPr>
            <a:endParaRPr lang="cs-CZ" altLang="sk-SK" sz="3200" dirty="0">
              <a:solidFill>
                <a:srgbClr val="006600"/>
              </a:solidFill>
            </a:endParaRPr>
          </a:p>
          <a:p>
            <a:pPr algn="ctr">
              <a:defRPr/>
            </a:pPr>
            <a:endParaRPr lang="cs-CZ" altLang="sk-SK" sz="3200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sk-SK" altLang="sk-SK" sz="4000" dirty="0">
                <a:solidFill>
                  <a:srgbClr val="006600"/>
                </a:solidFill>
              </a:rPr>
              <a:t>Konferencia </a:t>
            </a:r>
          </a:p>
          <a:p>
            <a:pPr algn="ctr">
              <a:defRPr/>
            </a:pPr>
            <a:r>
              <a:rPr lang="sk-SK" altLang="sk-SK" sz="4000" dirty="0">
                <a:solidFill>
                  <a:srgbClr val="006600"/>
                </a:solidFill>
              </a:rPr>
              <a:t>„Spoločná poľnohospodárska politika EÚ 2021 – 2027“</a:t>
            </a:r>
          </a:p>
          <a:p>
            <a:pPr algn="ctr">
              <a:defRPr/>
            </a:pPr>
            <a:r>
              <a:rPr lang="sk-SK" altLang="sk-SK" sz="2400" dirty="0">
                <a:solidFill>
                  <a:srgbClr val="006600"/>
                </a:solidFill>
              </a:rPr>
              <a:t>(Nitra, 14.06.2018)</a:t>
            </a:r>
          </a:p>
          <a:p>
            <a:pPr algn="ctr">
              <a:defRPr/>
            </a:pPr>
            <a:endParaRPr lang="cs-CZ" altLang="sk-SK" sz="2400" dirty="0">
              <a:solidFill>
                <a:srgbClr val="006600"/>
              </a:solidFill>
            </a:endParaRPr>
          </a:p>
          <a:p>
            <a:pPr algn="ctr">
              <a:defRPr/>
            </a:pPr>
            <a:endParaRPr lang="cs-CZ" altLang="sk-SK" sz="2400" dirty="0">
              <a:solidFill>
                <a:srgbClr val="006600"/>
              </a:solidFill>
            </a:endParaRPr>
          </a:p>
          <a:p>
            <a:pPr algn="ctr">
              <a:defRPr/>
            </a:pPr>
            <a:r>
              <a:rPr lang="cs-CZ" altLang="sk-SK" sz="1800" dirty="0">
                <a:solidFill>
                  <a:srgbClr val="006600"/>
                </a:solidFill>
              </a:rPr>
              <a:t> </a:t>
            </a:r>
          </a:p>
          <a:p>
            <a:pPr>
              <a:defRPr/>
            </a:pPr>
            <a:r>
              <a:rPr lang="cs-CZ" altLang="sk-SK" sz="2000" b="0" dirty="0">
                <a:solidFill>
                  <a:srgbClr val="006600"/>
                </a:solidFill>
              </a:rPr>
              <a:t>	</a:t>
            </a:r>
            <a:r>
              <a:rPr lang="cs-CZ" altLang="sk-SK" sz="2400" dirty="0">
                <a:solidFill>
                  <a:srgbClr val="006600"/>
                </a:solidFill>
              </a:rPr>
              <a:t>Emil MACHO, </a:t>
            </a:r>
            <a:r>
              <a:rPr lang="sk-SK" altLang="sk-SK" sz="2400" dirty="0">
                <a:solidFill>
                  <a:srgbClr val="006600"/>
                </a:solidFill>
              </a:rPr>
              <a:t>predseda </a:t>
            </a:r>
            <a:r>
              <a:rPr lang="cs-CZ" altLang="sk-SK" sz="2400" dirty="0">
                <a:solidFill>
                  <a:srgbClr val="006600"/>
                </a:solidFill>
              </a:rPr>
              <a:t>SPPK</a:t>
            </a:r>
            <a:endParaRPr lang="cs-CZ" altLang="sk-SK" sz="2000" dirty="0">
              <a:solidFill>
                <a:srgbClr val="006600"/>
              </a:solidFill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916363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2018 (termíny)</a:t>
            </a:r>
          </a:p>
          <a:p>
            <a:endParaRPr lang="sk-SK" sz="2100" b="0" dirty="0">
              <a:solidFill>
                <a:schemeClr val="tx1"/>
              </a:solidFill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b="1" dirty="0"/>
              <a:t>01.06.2018: </a:t>
            </a:r>
            <a:r>
              <a:rPr lang="sk-SK" sz="2400" dirty="0"/>
              <a:t>predloženie návrhov na SPP 2020+, následne zahájenie diskusie EP a Rady k legislatívnym návrhom 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b="1" dirty="0"/>
              <a:t>1. Q 2019: </a:t>
            </a:r>
            <a:r>
              <a:rPr lang="sk-SK" sz="2400" dirty="0"/>
              <a:t>prvé čítanie k legislatívnym návrhom v EP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b="1" dirty="0"/>
              <a:t>05/2019: </a:t>
            </a:r>
            <a:r>
              <a:rPr lang="sk-SK" sz="2400" dirty="0"/>
              <a:t>koniec mandátu súčasného EP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b="1" dirty="0"/>
              <a:t>10/2019: </a:t>
            </a:r>
            <a:r>
              <a:rPr lang="sk-SK" sz="2400" dirty="0"/>
              <a:t>koniec mandátu súčasnej Európskej komisie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b="1" dirty="0">
                <a:cs typeface="+mn-cs"/>
              </a:rPr>
              <a:t>01.01.2020:</a:t>
            </a:r>
            <a:r>
              <a:rPr lang="sk-SK" sz="2400" dirty="0">
                <a:cs typeface="+mn-cs"/>
              </a:rPr>
              <a:t> termín na predloženie Strategických plánov SPP</a:t>
            </a:r>
          </a:p>
          <a:p>
            <a:pPr marL="0" lvl="2" eaLnBrk="0" hangingPunct="0">
              <a:lnSpc>
                <a:spcPct val="120000"/>
              </a:lnSpc>
            </a:pPr>
            <a:endParaRPr lang="sk-S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 algn="ctr" eaLnBrk="0" hangingPunct="0">
              <a:lnSpc>
                <a:spcPct val="120000"/>
              </a:lnSpc>
            </a:pPr>
            <a:r>
              <a:rPr lang="sk-SK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TENTO ČAS JE POTREBNÉ VYUŽIŤ V PROSPECH SLOVENSKÉHO POĽNOHOSPODÁRSTVA A VIDIEKA</a:t>
            </a:r>
            <a:endParaRPr lang="sk-SK" sz="2400" b="1" dirty="0">
              <a:solidFill>
                <a:srgbClr val="006600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10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738157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2788" y="1046163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400" dirty="0">
                <a:solidFill>
                  <a:srgbClr val="006600"/>
                </a:solidFill>
                <a:latin typeface="Calibri" pitchFamily="34" charset="0"/>
              </a:rPr>
              <a:t>Ďakujem za pozornosť!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781300"/>
            <a:ext cx="8217098" cy="3311996"/>
          </a:xfrm>
        </p:spPr>
        <p:txBody>
          <a:bodyPr/>
          <a:lstStyle/>
          <a:p>
            <a:pPr eaLnBrk="1" hangingPunct="1"/>
            <a:r>
              <a:rPr lang="sk-SK" altLang="sk-SK" sz="3600" dirty="0">
                <a:solidFill>
                  <a:srgbClr val="006600"/>
                </a:solidFill>
                <a:latin typeface="Calibri" pitchFamily="34" charset="0"/>
              </a:rPr>
              <a:t>Emil MACHO</a:t>
            </a:r>
          </a:p>
          <a:p>
            <a:pPr eaLnBrk="1" hangingPunct="1"/>
            <a:r>
              <a:rPr lang="sk-SK" altLang="sk-SK" sz="2400" dirty="0">
                <a:solidFill>
                  <a:srgbClr val="006600"/>
                </a:solidFill>
                <a:latin typeface="Calibri" pitchFamily="34" charset="0"/>
              </a:rPr>
              <a:t>predseda</a:t>
            </a:r>
          </a:p>
          <a:p>
            <a:pPr eaLnBrk="1" hangingPunct="1"/>
            <a:r>
              <a:rPr lang="sk-SK" altLang="sk-SK" sz="2800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</a:p>
          <a:p>
            <a:pPr eaLnBrk="1" hangingPunct="1"/>
            <a:r>
              <a:rPr lang="sk-SK" altLang="sk-SK" sz="2800" dirty="0">
                <a:solidFill>
                  <a:srgbClr val="006600"/>
                </a:solidFill>
                <a:latin typeface="Calibri" pitchFamily="34" charset="0"/>
              </a:rPr>
              <a:t>Záhradnícka 21, 811 07 Bratislava</a:t>
            </a:r>
          </a:p>
          <a:p>
            <a:pPr eaLnBrk="1" hangingPunct="1"/>
            <a:endParaRPr lang="sk-SK" altLang="sk-SK" sz="2400" dirty="0">
              <a:solidFill>
                <a:srgbClr val="006600"/>
              </a:solidFill>
              <a:latin typeface="Calibri" pitchFamily="34" charset="0"/>
            </a:endParaRPr>
          </a:p>
          <a:p>
            <a:pPr eaLnBrk="1" hangingPunct="1"/>
            <a:r>
              <a:rPr lang="sk-SK" altLang="sk-SK" sz="2400" dirty="0">
                <a:solidFill>
                  <a:srgbClr val="006600"/>
                </a:solidFill>
                <a:latin typeface="Calibri" pitchFamily="34" charset="0"/>
              </a:rPr>
              <a:t>emil.macho@sppk.sk</a:t>
            </a:r>
          </a:p>
          <a:p>
            <a:pPr eaLnBrk="1" hangingPunct="1"/>
            <a:r>
              <a:rPr lang="sk-SK" altLang="sk-SK" sz="2400" dirty="0">
                <a:solidFill>
                  <a:srgbClr val="006600"/>
                </a:solidFill>
                <a:latin typeface="Calibri" pitchFamily="34" charset="0"/>
              </a:rPr>
              <a:t>www.sppk.sk</a:t>
            </a:r>
          </a:p>
        </p:txBody>
      </p:sp>
      <p:pic>
        <p:nvPicPr>
          <p:cNvPr id="41988" name="Picture 3" descr="LOGO_SPP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6695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561387" cy="5808238"/>
          </a:xfrm>
        </p:spPr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Spoločná poľnohospodárska politika </a:t>
            </a:r>
            <a:endParaRPr lang="sk-SK" altLang="sk-SK" sz="3200" b="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sk-SK" sz="8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sk-SK" sz="2400" dirty="0">
                <a:solidFill>
                  <a:srgbClr val="003300"/>
                </a:solidFill>
              </a:rPr>
              <a:t>Čo priniesla pre Slovensko?</a:t>
            </a:r>
          </a:p>
          <a:p>
            <a:pPr marL="800100" lvl="1" indent="-342900">
              <a:buFontTx/>
              <a:buChar char="-"/>
            </a:pPr>
            <a:r>
              <a:rPr lang="sk-SK" sz="2400" dirty="0">
                <a:solidFill>
                  <a:srgbClr val="003300"/>
                </a:solidFill>
              </a:rPr>
              <a:t>v</a:t>
            </a:r>
            <a:r>
              <a:rPr lang="sk-SK" sz="2400" b="0" dirty="0">
                <a:solidFill>
                  <a:srgbClr val="003300"/>
                </a:solidFill>
              </a:rPr>
              <a:t>äčšiu stabilitu pre poľnohospodárov</a:t>
            </a:r>
          </a:p>
          <a:p>
            <a:pPr marL="800100" lvl="1" indent="-342900">
              <a:buFontTx/>
              <a:buChar char="-"/>
            </a:pPr>
            <a:r>
              <a:rPr lang="sk-SK" sz="2400" dirty="0">
                <a:solidFill>
                  <a:srgbClr val="003300"/>
                </a:solidFill>
              </a:rPr>
              <a:t>i</a:t>
            </a:r>
            <a:r>
              <a:rPr lang="sk-SK" sz="2400" b="0" dirty="0">
                <a:solidFill>
                  <a:srgbClr val="003300"/>
                </a:solidFill>
              </a:rPr>
              <a:t>stotu určitej úrovne príjmov</a:t>
            </a:r>
          </a:p>
          <a:p>
            <a:pPr marL="800100" lvl="1" indent="-342900">
              <a:buFontTx/>
              <a:buChar char="-"/>
            </a:pPr>
            <a:endParaRPr lang="sk-SK" sz="800" b="0" dirty="0">
              <a:solidFill>
                <a:srgbClr val="003300"/>
              </a:solidFill>
            </a:endParaRPr>
          </a:p>
          <a:p>
            <a:pPr marL="342900" lvl="1" indent="-342900" eaLnBrk="0" hangingPunct="0">
              <a:lnSpc>
                <a:spcPct val="120000"/>
              </a:lnSpc>
              <a:buFontTx/>
              <a:buChar char="-"/>
            </a:pPr>
            <a:r>
              <a:rPr lang="sk-SK" sz="2400" b="1" dirty="0">
                <a:solidFill>
                  <a:srgbClr val="003300"/>
                </a:solidFill>
                <a:cs typeface="+mn-cs"/>
              </a:rPr>
              <a:t>Nevyužitie potenciálu SPP</a:t>
            </a:r>
          </a:p>
          <a:p>
            <a:pPr marL="800100" lvl="2" indent="-342900" eaLnBrk="0" hangingPunct="0">
              <a:lnSpc>
                <a:spcPct val="120000"/>
              </a:lnSpc>
              <a:buFontTx/>
              <a:buChar char="-"/>
            </a:pPr>
            <a:r>
              <a:rPr lang="sk-SK" sz="2400" dirty="0">
                <a:solidFill>
                  <a:srgbClr val="003300"/>
                </a:solidFill>
              </a:rPr>
              <a:t>nízke spolufinancovanie zo štátneho rozpočtu</a:t>
            </a:r>
          </a:p>
          <a:p>
            <a:pPr marL="800100" lvl="2" indent="-342900" eaLnBrk="0" hangingPunct="0">
              <a:lnSpc>
                <a:spcPct val="120000"/>
              </a:lnSpc>
              <a:buFontTx/>
              <a:buChar char="-"/>
            </a:pPr>
            <a:r>
              <a:rPr lang="sk-SK" sz="2400" dirty="0" smtClean="0">
                <a:solidFill>
                  <a:srgbClr val="003300"/>
                </a:solidFill>
                <a:cs typeface="+mn-cs"/>
              </a:rPr>
              <a:t>zmeny </a:t>
            </a:r>
            <a:r>
              <a:rPr lang="sk-SK" sz="2400" dirty="0">
                <a:solidFill>
                  <a:srgbClr val="003300"/>
                </a:solidFill>
                <a:cs typeface="+mn-cs"/>
              </a:rPr>
              <a:t>finančných alokácií a </a:t>
            </a:r>
            <a:r>
              <a:rPr lang="sk-SK" sz="2400" dirty="0" smtClean="0">
                <a:solidFill>
                  <a:srgbClr val="003300"/>
                </a:solidFill>
                <a:cs typeface="+mn-cs"/>
              </a:rPr>
              <a:t>neefektívnosť prideľovania </a:t>
            </a:r>
            <a:r>
              <a:rPr lang="sk-SK" sz="2400" dirty="0">
                <a:solidFill>
                  <a:srgbClr val="003300"/>
                </a:solidFill>
                <a:cs typeface="+mn-cs"/>
              </a:rPr>
              <a:t>zdrojov v II. pilieri</a:t>
            </a:r>
          </a:p>
          <a:p>
            <a:pPr marL="800100" lvl="2" indent="-342900" eaLnBrk="0" hangingPunct="0">
              <a:lnSpc>
                <a:spcPct val="120000"/>
              </a:lnSpc>
              <a:buFontTx/>
              <a:buChar char="-"/>
            </a:pPr>
            <a:r>
              <a:rPr lang="sk-SK" sz="2400" dirty="0">
                <a:solidFill>
                  <a:srgbClr val="003300"/>
                </a:solidFill>
                <a:cs typeface="+mn-cs"/>
              </a:rPr>
              <a:t>takmer neexistujúca štátna pomoc</a:t>
            </a:r>
            <a:endParaRPr lang="sk-SK" sz="1600" dirty="0">
              <a:solidFill>
                <a:srgbClr val="003300"/>
              </a:solidFill>
              <a:cs typeface="+mn-cs"/>
            </a:endParaRPr>
          </a:p>
          <a:p>
            <a:pPr marL="0" lvl="1" eaLnBrk="0" hangingPunct="0">
              <a:lnSpc>
                <a:spcPct val="120000"/>
              </a:lnSpc>
            </a:pPr>
            <a:endParaRPr lang="sk-SK" sz="2400" b="1" dirty="0">
              <a:solidFill>
                <a:srgbClr val="003300"/>
              </a:solidFill>
              <a:cs typeface="+mn-cs"/>
            </a:endParaRPr>
          </a:p>
          <a:p>
            <a:pPr marL="0" lvl="1" eaLnBrk="0" hangingPunct="0">
              <a:lnSpc>
                <a:spcPct val="120000"/>
              </a:lnSpc>
            </a:pPr>
            <a:r>
              <a:rPr lang="sk-SK" sz="2000" b="1" dirty="0">
                <a:solidFill>
                  <a:srgbClr val="003300"/>
                </a:solidFill>
                <a:cs typeface="+mn-cs"/>
              </a:rPr>
              <a:t>       =  </a:t>
            </a:r>
            <a:r>
              <a:rPr lang="sk-SK" sz="2000" b="1" cap="all" dirty="0">
                <a:solidFill>
                  <a:srgbClr val="003300"/>
                </a:solidFill>
                <a:cs typeface="+mn-cs"/>
              </a:rPr>
              <a:t>Strata konkurencieschopnosti a Sebestačnosti</a:t>
            </a:r>
          </a:p>
          <a:p>
            <a:pPr marL="800100" lvl="2" indent="-342900" eaLnBrk="0" hangingPunct="0">
              <a:lnSpc>
                <a:spcPct val="120000"/>
              </a:lnSpc>
              <a:buFontTx/>
              <a:buChar char="-"/>
            </a:pPr>
            <a:endParaRPr lang="sk-SK" sz="2400" dirty="0">
              <a:solidFill>
                <a:srgbClr val="00330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endParaRPr lang="sk-SK" altLang="sk-SK" sz="2000" b="0" dirty="0">
              <a:solidFill>
                <a:srgbClr val="00330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endParaRPr lang="sk-SK" altLang="sk-SK" sz="2000" b="0" dirty="0">
              <a:solidFill>
                <a:srgbClr val="003300"/>
              </a:solidFill>
            </a:endParaRPr>
          </a:p>
          <a:p>
            <a:pPr algn="just">
              <a:defRPr/>
            </a:pPr>
            <a:endParaRPr lang="sk-SK" altLang="sk-SK" sz="2000" dirty="0">
              <a:solidFill>
                <a:srgbClr val="003300"/>
              </a:solidFill>
            </a:endParaRPr>
          </a:p>
          <a:p>
            <a:pPr marL="742950" indent="-742950" algn="just">
              <a:buAutoNum type="arabicPeriod"/>
              <a:defRPr/>
            </a:pPr>
            <a:endParaRPr lang="sk-SK" altLang="sk-SK" sz="2000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cs-CZ" altLang="sk-SK" sz="2400" dirty="0">
              <a:solidFill>
                <a:srgbClr val="006600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2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312484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561387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600" dirty="0">
                <a:solidFill>
                  <a:srgbClr val="006600"/>
                </a:solidFill>
              </a:rPr>
              <a:t>SPP po roku 2020 a aktivity SPPK </a:t>
            </a:r>
            <a:endParaRPr lang="sk-SK" altLang="sk-SK" sz="1400" b="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endParaRPr lang="sk-SK" altLang="sk-SK" sz="2200" b="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sk-SK" altLang="sk-SK" sz="2400" dirty="0">
                <a:solidFill>
                  <a:srgbClr val="003300"/>
                </a:solidFill>
              </a:rPr>
              <a:t>Bratislavská deklarácia z marca 2017 </a:t>
            </a:r>
            <a:r>
              <a:rPr lang="sk-SK" altLang="sk-SK" sz="2400" b="0" dirty="0">
                <a:solidFill>
                  <a:srgbClr val="003300"/>
                </a:solidFill>
                <a:cs typeface="+mn-cs"/>
              </a:rPr>
              <a:t>podpísaná postupne zástupcami poľnohospodárskych samospráv 10 štátov EÚ</a:t>
            </a:r>
          </a:p>
          <a:p>
            <a:pPr marL="285750" indent="-285750" algn="just">
              <a:buFontTx/>
              <a:buChar char="-"/>
              <a:defRPr/>
            </a:pPr>
            <a:endParaRPr lang="sk-SK" altLang="sk-SK" sz="1400" b="0" dirty="0">
              <a:solidFill>
                <a:srgbClr val="00330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sk-SK" altLang="sk-SK" sz="2400" dirty="0" smtClean="0">
                <a:solidFill>
                  <a:srgbClr val="003300"/>
                </a:solidFill>
              </a:rPr>
              <a:t>presadzovanie </a:t>
            </a:r>
            <a:r>
              <a:rPr lang="sk-SK" altLang="sk-SK" sz="2400" dirty="0">
                <a:solidFill>
                  <a:srgbClr val="003300"/>
                </a:solidFill>
              </a:rPr>
              <a:t>požiadaviek na pôde EHSV</a:t>
            </a:r>
          </a:p>
          <a:p>
            <a:pPr marL="285750" indent="-285750" algn="just">
              <a:buFontTx/>
              <a:buChar char="-"/>
              <a:defRPr/>
            </a:pPr>
            <a:endParaRPr lang="sk-SK" altLang="sk-SK" sz="1400" b="0" dirty="0">
              <a:solidFill>
                <a:srgbClr val="003300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sk-SK" altLang="sk-SK" sz="2400" dirty="0">
                <a:solidFill>
                  <a:srgbClr val="003300"/>
                </a:solidFill>
              </a:rPr>
              <a:t>SPPK ako súčasť Konzorcia s ČR</a:t>
            </a:r>
            <a:r>
              <a:rPr lang="sk-SK" altLang="sk-SK" sz="2400" b="0" dirty="0">
                <a:solidFill>
                  <a:srgbClr val="003300"/>
                </a:solidFill>
              </a:rPr>
              <a:t>:</a:t>
            </a:r>
          </a:p>
          <a:p>
            <a:pPr marL="742950" lvl="1" indent="-285750" algn="just">
              <a:buFontTx/>
              <a:buChar char="-"/>
              <a:defRPr/>
            </a:pPr>
            <a:r>
              <a:rPr lang="sk-SK" altLang="sk-SK" sz="2100" b="0" dirty="0">
                <a:solidFill>
                  <a:srgbClr val="003300"/>
                </a:solidFill>
              </a:rPr>
              <a:t>odmietnutie povinného zastropovania platieb a degresivity platieb</a:t>
            </a:r>
          </a:p>
          <a:p>
            <a:pPr marL="742950" lvl="1" indent="-285750" algn="just">
              <a:buFontTx/>
              <a:buChar char="-"/>
              <a:defRPr/>
            </a:pPr>
            <a:r>
              <a:rPr lang="sk-SK" altLang="sk-SK" sz="2100" b="0" dirty="0">
                <a:solidFill>
                  <a:srgbClr val="003300"/>
                </a:solidFill>
              </a:rPr>
              <a:t>rovnaké podmienky v národných, ako aj regionálnych podporách</a:t>
            </a:r>
          </a:p>
          <a:p>
            <a:pPr marL="742950" lvl="1" indent="-285750" algn="just">
              <a:buFontTx/>
              <a:buChar char="-"/>
              <a:defRPr/>
            </a:pPr>
            <a:r>
              <a:rPr lang="sk-SK" altLang="sk-SK" sz="2100" b="0" dirty="0">
                <a:solidFill>
                  <a:srgbClr val="003300"/>
                </a:solidFill>
              </a:rPr>
              <a:t>vytvorenie spoločných európskych pravidiel pre obchodné reťazce</a:t>
            </a:r>
          </a:p>
          <a:p>
            <a:pPr marL="742950" lvl="1" indent="-285750" algn="just">
              <a:buFontTx/>
              <a:buChar char="-"/>
              <a:defRPr/>
            </a:pPr>
            <a:r>
              <a:rPr lang="sk-SK" altLang="sk-SK" sz="2100" b="0" dirty="0">
                <a:solidFill>
                  <a:srgbClr val="003300"/>
                </a:solidFill>
              </a:rPr>
              <a:t>zvýšenie podpory na citlivé komodity v RV a ŽV </a:t>
            </a:r>
            <a:endParaRPr lang="sk-SK" altLang="sk-SK" sz="2400" b="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endParaRPr lang="sk-SK" altLang="sk-SK" sz="2000" b="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sk-SK" altLang="sk-SK" sz="2000" dirty="0">
              <a:solidFill>
                <a:srgbClr val="006600"/>
              </a:solidFill>
            </a:endParaRPr>
          </a:p>
          <a:p>
            <a:pPr marL="742950" indent="-742950" algn="just">
              <a:buAutoNum type="arabicPeriod"/>
              <a:defRPr/>
            </a:pPr>
            <a:endParaRPr lang="sk-SK" altLang="sk-SK" sz="2000" dirty="0">
              <a:solidFill>
                <a:srgbClr val="006600"/>
              </a:solidFill>
            </a:endParaRPr>
          </a:p>
          <a:p>
            <a:pPr algn="ctr">
              <a:defRPr/>
            </a:pPr>
            <a:endParaRPr lang="cs-CZ" altLang="sk-SK" sz="2400" dirty="0">
              <a:solidFill>
                <a:srgbClr val="006600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3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20226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</a:t>
            </a:r>
            <a:r>
              <a:rPr lang="sk-SK" altLang="sk-SK" sz="3200" dirty="0" smtClean="0">
                <a:solidFill>
                  <a:srgbClr val="006600"/>
                </a:solidFill>
              </a:rPr>
              <a:t>2018</a:t>
            </a:r>
          </a:p>
          <a:p>
            <a:pPr algn="ctr">
              <a:defRPr/>
            </a:pPr>
            <a:endParaRPr lang="sk-SK" sz="2000" b="1" dirty="0">
              <a:solidFill>
                <a:schemeClr val="tx1"/>
              </a:solidFill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tx1"/>
                </a:solidFill>
              </a:rPr>
              <a:t>vypracovanie </a:t>
            </a:r>
            <a:r>
              <a:rPr lang="sk-SK" sz="2400" b="1" dirty="0">
                <a:solidFill>
                  <a:schemeClr val="tx1"/>
                </a:solidFill>
                <a:cs typeface="+mn-cs"/>
              </a:rPr>
              <a:t>Národnej pozície k SPP po roku 2020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200" b="1" dirty="0">
              <a:solidFill>
                <a:schemeClr val="tx1"/>
              </a:solidFill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>
                <a:solidFill>
                  <a:schemeClr val="tx1"/>
                </a:solidFill>
                <a:cs typeface="+mn-cs"/>
              </a:rPr>
              <a:t>príprava Strategického plánu SPP po roku 2020 do 1. januára 2020 </a:t>
            </a:r>
            <a:r>
              <a:rPr lang="sk-SK" sz="2000" b="0" dirty="0">
                <a:solidFill>
                  <a:schemeClr val="tx1"/>
                </a:solidFill>
              </a:rPr>
              <a:t>(v zmysle legislatívneho návrhu EK – v spolupráci so sociálnymi partnermi)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cs typeface="+mn-cs"/>
              </a:rPr>
              <a:t>presuny medzi piliermi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cs typeface="+mn-cs"/>
              </a:rPr>
              <a:t>definícia skutočného poľnohospodára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cs typeface="+mn-cs"/>
              </a:rPr>
              <a:t>spôsob aplikácie redistributívnej platby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400" dirty="0">
                <a:cs typeface="+mn-cs"/>
              </a:rPr>
              <a:t>výška spolufinancovania v oblasti rozvoja </a:t>
            </a:r>
            <a:r>
              <a:rPr lang="sk-SK" sz="2400" dirty="0" smtClean="0">
                <a:cs typeface="+mn-cs"/>
              </a:rPr>
              <a:t>vidieka atď.</a:t>
            </a:r>
            <a:endParaRPr lang="sk-SK" sz="2400" dirty="0">
              <a:cs typeface="+mn-cs"/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4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42878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</a:t>
            </a:r>
            <a:r>
              <a:rPr lang="sk-SK" altLang="sk-SK" sz="3200" dirty="0" smtClean="0">
                <a:solidFill>
                  <a:srgbClr val="006600"/>
                </a:solidFill>
              </a:rPr>
              <a:t>2018</a:t>
            </a:r>
          </a:p>
          <a:p>
            <a:pPr algn="ctr">
              <a:defRPr/>
            </a:pPr>
            <a:endParaRPr lang="sk-SK" sz="16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300" dirty="0">
                <a:solidFill>
                  <a:schemeClr val="tx1"/>
                </a:solidFill>
              </a:rPr>
              <a:t>zachovanie rozpočtu pre roky 2021-2027/ </a:t>
            </a:r>
            <a:r>
              <a:rPr lang="sk-SK" sz="2000" b="0" dirty="0">
                <a:solidFill>
                  <a:schemeClr val="tx1"/>
                </a:solidFill>
              </a:rPr>
              <a:t>vláda SR je pripravená prijať záväzok dodatočného financovania viacročného finančného rámca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tx1"/>
                </a:solidFill>
              </a:rPr>
              <a:t>požadujeme dobrovoľné zastropovanie priamych platieb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 smtClean="0">
                <a:solidFill>
                  <a:schemeClr val="tx1"/>
                </a:solidFill>
              </a:rPr>
              <a:t>ak stropovanie, tak len zo základnej platby </a:t>
            </a:r>
            <a:r>
              <a:rPr lang="sk-SK" sz="2000" b="0" dirty="0" smtClean="0">
                <a:solidFill>
                  <a:schemeClr val="tx1"/>
                </a:solidFill>
              </a:rPr>
              <a:t>(odmietame </a:t>
            </a:r>
            <a:r>
              <a:rPr lang="sk-SK" sz="2000" b="0" dirty="0">
                <a:solidFill>
                  <a:schemeClr val="tx1"/>
                </a:solidFill>
              </a:rPr>
              <a:t>započítanie všetkých oddelených a viazaných platieb v I. pilieri do výpočtu limitu pre </a:t>
            </a:r>
            <a:r>
              <a:rPr lang="sk-SK" sz="2000" b="0" dirty="0" smtClean="0">
                <a:solidFill>
                  <a:schemeClr val="tx1"/>
                </a:solidFill>
              </a:rPr>
              <a:t>zastropovanie)</a:t>
            </a:r>
            <a:endParaRPr lang="sk-SK" sz="24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tx1"/>
                </a:solidFill>
              </a:rPr>
              <a:t>žiadame konvergenciu - dorovnanie výšky priamych platieb </a:t>
            </a:r>
            <a:r>
              <a:rPr lang="sk-SK" sz="2400" b="0" dirty="0">
                <a:solidFill>
                  <a:schemeClr val="tx1"/>
                </a:solidFill>
              </a:rPr>
              <a:t>do výšky priemernej platby v EÚ </a:t>
            </a: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5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366992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</a:t>
            </a:r>
            <a:r>
              <a:rPr lang="sk-SK" altLang="sk-SK" sz="3200" dirty="0" smtClean="0">
                <a:solidFill>
                  <a:srgbClr val="006600"/>
                </a:solidFill>
              </a:rPr>
              <a:t>2018</a:t>
            </a:r>
            <a:endParaRPr lang="sk-SK" sz="1600" b="0" dirty="0">
              <a:solidFill>
                <a:schemeClr val="tx1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6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65375" y="3240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ľka 8">
            <a:extLst>
              <a:ext uri="{FF2B5EF4-FFF2-40B4-BE49-F238E27FC236}">
                <a16:creationId xmlns="" xmlns:a16="http://schemas.microsoft.com/office/drawing/2014/main" id="{5875476B-8904-4F33-9F5E-AAB8755DD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41679"/>
              </p:ext>
            </p:extLst>
          </p:nvPr>
        </p:nvGraphicFramePr>
        <p:xfrm>
          <a:off x="1462088" y="3222615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507347899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4047721092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433009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Obdobie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Zdroje EÚ v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438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2014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4 656 695 844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18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2021 – 2027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4 375 795 153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347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ROZDIEL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- 280 900 691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- 6%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6373080"/>
                  </a:ext>
                </a:extLst>
              </a:tr>
            </a:tbl>
          </a:graphicData>
        </a:graphic>
      </p:graphicFrame>
      <p:graphicFrame>
        <p:nvGraphicFramePr>
          <p:cNvPr id="10" name="Tabuľka 9">
            <a:extLst>
              <a:ext uri="{FF2B5EF4-FFF2-40B4-BE49-F238E27FC236}">
                <a16:creationId xmlns="" xmlns:a16="http://schemas.microsoft.com/office/drawing/2014/main" id="{6A4059AC-09E9-40B5-98B6-07DC19423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19464"/>
              </p:ext>
            </p:extLst>
          </p:nvPr>
        </p:nvGraphicFramePr>
        <p:xfrm>
          <a:off x="391320" y="5052844"/>
          <a:ext cx="836136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2272">
                  <a:extLst>
                    <a:ext uri="{9D8B030D-6E8A-4147-A177-3AD203B41FA5}">
                      <a16:colId xmlns="" xmlns:a16="http://schemas.microsoft.com/office/drawing/2014/main" val="3320576730"/>
                    </a:ext>
                  </a:extLst>
                </a:gridCol>
                <a:gridCol w="1672272">
                  <a:extLst>
                    <a:ext uri="{9D8B030D-6E8A-4147-A177-3AD203B41FA5}">
                      <a16:colId xmlns="" xmlns:a16="http://schemas.microsoft.com/office/drawing/2014/main" val="2087878502"/>
                    </a:ext>
                  </a:extLst>
                </a:gridCol>
                <a:gridCol w="1672272">
                  <a:extLst>
                    <a:ext uri="{9D8B030D-6E8A-4147-A177-3AD203B41FA5}">
                      <a16:colId xmlns="" xmlns:a16="http://schemas.microsoft.com/office/drawing/2014/main" val="272822399"/>
                    </a:ext>
                  </a:extLst>
                </a:gridCol>
                <a:gridCol w="1672272">
                  <a:extLst>
                    <a:ext uri="{9D8B030D-6E8A-4147-A177-3AD203B41FA5}">
                      <a16:colId xmlns="" xmlns:a16="http://schemas.microsoft.com/office/drawing/2014/main" val="323862756"/>
                    </a:ext>
                  </a:extLst>
                </a:gridCol>
                <a:gridCol w="1672272">
                  <a:extLst>
                    <a:ext uri="{9D8B030D-6E8A-4147-A177-3AD203B41FA5}">
                      <a16:colId xmlns="" xmlns:a16="http://schemas.microsoft.com/office/drawing/2014/main" val="454162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2021-2027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2014-2020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Rozdiel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Rozdiel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184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Rozvoj vidieka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1 593 779 047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1 890 234 844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-296 455 797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- 16%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85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Priame platby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2 782 016 106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2 766 461 000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+15 555 106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+ 1%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230067"/>
                  </a:ext>
                </a:extLst>
              </a:tr>
            </a:tbl>
          </a:graphicData>
        </a:graphic>
      </p:graphicFrame>
      <p:sp>
        <p:nvSpPr>
          <p:cNvPr id="12" name="BlokTextu 11">
            <a:extLst>
              <a:ext uri="{FF2B5EF4-FFF2-40B4-BE49-F238E27FC236}">
                <a16:creationId xmlns="" xmlns:a16="http://schemas.microsoft.com/office/drawing/2014/main" id="{5E653768-4397-46B6-8C93-47D2961277E1}"/>
              </a:ext>
            </a:extLst>
          </p:cNvPr>
          <p:cNvSpPr txBox="1"/>
          <p:nvPr/>
        </p:nvSpPr>
        <p:spPr>
          <a:xfrm>
            <a:off x="683568" y="2420888"/>
            <a:ext cx="6696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Rozpočet SPP pre Slovenskú republiku: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1997833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</a:t>
            </a:r>
            <a:r>
              <a:rPr lang="sk-SK" altLang="sk-SK" sz="3200" dirty="0" smtClean="0">
                <a:solidFill>
                  <a:srgbClr val="006600"/>
                </a:solidFill>
              </a:rPr>
              <a:t>2018</a:t>
            </a:r>
            <a:endParaRPr lang="sk-SK" sz="1600" b="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tx1"/>
                </a:solidFill>
              </a:rPr>
              <a:t>Nesúhlasíme so znížením % viazaných platieb na citlivé komodity, naopak, požadujeme zvýšenie viazaných platieb na 25 % </a:t>
            </a:r>
            <a:r>
              <a:rPr lang="sk-SK" sz="1800" b="0" dirty="0">
                <a:solidFill>
                  <a:schemeClr val="tx1"/>
                </a:solidFill>
              </a:rPr>
              <a:t>z obálky priamych platieb, keďže majú </a:t>
            </a:r>
            <a:r>
              <a:rPr lang="sk-SK" sz="1800" b="0" dirty="0"/>
              <a:t>pozitívny efekt na</a:t>
            </a:r>
            <a:r>
              <a:rPr lang="sk-SK" sz="1800" b="0" dirty="0">
                <a:solidFill>
                  <a:schemeClr val="tx1"/>
                </a:solidFill>
              </a:rPr>
              <a:t> </a:t>
            </a:r>
            <a:r>
              <a:rPr lang="sk-SK" sz="1800" b="0" dirty="0"/>
              <a:t>zamestnanosť na vidieku, tvorbu pridanej hodnoty, pôdnu úrodnosť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dirty="0">
                <a:solidFill>
                  <a:schemeClr val="tx1"/>
                </a:solidFill>
              </a:rPr>
              <a:t>Nesúhlasíme s rozpätím spolufinancovania príspevku z EPFRV (rozvoj vidieka) zo štátnych zdrojov v rozsahu 20 – 70 % </a:t>
            </a:r>
            <a:r>
              <a:rPr lang="sk-SK" sz="2000" b="0" dirty="0">
                <a:solidFill>
                  <a:schemeClr val="tx1"/>
                </a:solidFill>
              </a:rPr>
              <a:t>v prípade menej rozvinutých regiónov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dirty="0"/>
              <a:t>bohatší štát tak vie v extrémnom prípade z rovnakej sumy zdrojov EÚ vygenerovať až 3,5 násobok verejných zdrojov</a:t>
            </a: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dirty="0"/>
              <a:t>znamenalo by to opätovný súboj štátnych rozpočtov, kde nielen s bývalou EÚ-15 ťaháme za kratší koniec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2400" dirty="0">
              <a:cs typeface="+mn-cs"/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7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937625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808238"/>
          </a:xfrm>
        </p:spPr>
        <p:txBody>
          <a:bodyPr/>
          <a:lstStyle/>
          <a:p>
            <a:pPr algn="ctr">
              <a:defRPr/>
            </a:pPr>
            <a:r>
              <a:rPr lang="sk-SK" altLang="sk-SK" sz="3200" dirty="0">
                <a:solidFill>
                  <a:srgbClr val="006600"/>
                </a:solidFill>
              </a:rPr>
              <a:t>Stanovisko SPPK k legislatívnym návrhom z 1. júna </a:t>
            </a:r>
            <a:r>
              <a:rPr lang="sk-SK" altLang="sk-SK" sz="3200" dirty="0" smtClean="0">
                <a:solidFill>
                  <a:srgbClr val="006600"/>
                </a:solidFill>
              </a:rPr>
              <a:t>2018</a:t>
            </a:r>
          </a:p>
          <a:p>
            <a:pPr algn="ctr">
              <a:defRPr/>
            </a:pPr>
            <a:endParaRPr lang="sk-SK" sz="2100" b="0" dirty="0">
              <a:solidFill>
                <a:schemeClr val="tx1"/>
              </a:solidFill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100" dirty="0"/>
              <a:t>ž</a:t>
            </a:r>
            <a:r>
              <a:rPr lang="sk-SK" sz="2100" b="0" dirty="0" smtClean="0">
                <a:solidFill>
                  <a:schemeClr val="tx1"/>
                </a:solidFill>
              </a:rPr>
              <a:t>iadame </a:t>
            </a:r>
            <a:r>
              <a:rPr lang="sk-SK" sz="2100" b="0" dirty="0">
                <a:solidFill>
                  <a:schemeClr val="tx1"/>
                </a:solidFill>
              </a:rPr>
              <a:t>podporiť nielen usadenie sa mladých poľnohospodárov a vytváranie startupov na vidieku, </a:t>
            </a:r>
            <a:r>
              <a:rPr lang="sk-SK" sz="2100" b="1" dirty="0">
                <a:solidFill>
                  <a:schemeClr val="tx1"/>
                </a:solidFill>
              </a:rPr>
              <a:t>ale aj zamestnávanie mladých ľudí v poľnohospodárskych </a:t>
            </a:r>
            <a:r>
              <a:rPr lang="sk-SK" sz="2100" b="1" dirty="0">
                <a:cs typeface="+mn-cs"/>
              </a:rPr>
              <a:t>v existujúcich podnikoch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100" b="1" dirty="0"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100" b="1" dirty="0"/>
              <a:t>j</a:t>
            </a:r>
            <a:r>
              <a:rPr lang="sk-SK" sz="2100" b="1" dirty="0" smtClean="0">
                <a:solidFill>
                  <a:schemeClr val="tx1"/>
                </a:solidFill>
              </a:rPr>
              <a:t>e </a:t>
            </a:r>
            <a:r>
              <a:rPr lang="sk-SK" sz="2100" b="1" dirty="0">
                <a:solidFill>
                  <a:schemeClr val="tx1"/>
                </a:solidFill>
              </a:rPr>
              <a:t>potrebné plne využiť možnosti poskytované legislatívou EÚ v oblasti riadenia rizika, s pilotným testovaním už v tomto programovacom období, najmä: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k-SK" sz="2100" dirty="0"/>
              <a:t>finančné príspevky na prémie v rámci systémov poistenia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k-SK" sz="2100" dirty="0"/>
              <a:t>finančné príspevky do vzájomných fondov vrátane administratívnych nákladov na zriadenie</a:t>
            </a:r>
            <a:endParaRPr lang="sk-SK" sz="2400" dirty="0">
              <a:cs typeface="+mn-cs"/>
            </a:endParaRPr>
          </a:p>
          <a:p>
            <a:pPr marL="8001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dirty="0">
              <a:cs typeface="+mn-cs"/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8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608675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LOGO_SP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3963"/>
            <a:ext cx="10556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288" y="0"/>
            <a:ext cx="8229600" cy="69373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505A5A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k-SK" altLang="sk-SK" dirty="0">
                <a:solidFill>
                  <a:srgbClr val="006600"/>
                </a:solidFill>
                <a:latin typeface="Calibri" pitchFamily="34" charset="0"/>
              </a:rPr>
              <a:t>Slovenská poľnohospodárska a potravinárska komora</a:t>
            </a:r>
            <a:endParaRPr lang="de-DE" altLang="sk-SK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0"/>
          </p:nvPr>
        </p:nvSpPr>
        <p:spPr>
          <a:xfrm>
            <a:off x="251520" y="789114"/>
            <a:ext cx="8640960" cy="5973510"/>
          </a:xfrm>
        </p:spPr>
        <p:txBody>
          <a:bodyPr/>
          <a:lstStyle/>
          <a:p>
            <a:pPr algn="ctr">
              <a:defRPr/>
            </a:pPr>
            <a:r>
              <a:rPr lang="sk-SK" altLang="sk-SK" sz="2800" dirty="0">
                <a:solidFill>
                  <a:srgbClr val="006600"/>
                </a:solidFill>
              </a:rPr>
              <a:t>Stanovisko SPPK k legislatívnym návrhom z 1. júna 2018 </a:t>
            </a:r>
            <a:endParaRPr lang="sk-SK" altLang="sk-SK" sz="2800" dirty="0" smtClean="0">
              <a:solidFill>
                <a:srgbClr val="006600"/>
              </a:solidFill>
            </a:endParaRPr>
          </a:p>
          <a:p>
            <a:pPr>
              <a:defRPr/>
            </a:pPr>
            <a:r>
              <a:rPr lang="sk-SK" sz="2200" b="0" dirty="0" smtClean="0">
                <a:solidFill>
                  <a:schemeClr val="tx1"/>
                </a:solidFill>
              </a:rPr>
              <a:t>Ešte </a:t>
            </a:r>
            <a:r>
              <a:rPr lang="sk-SK" sz="2200" b="0" dirty="0">
                <a:solidFill>
                  <a:schemeClr val="tx1"/>
                </a:solidFill>
              </a:rPr>
              <a:t>k tomu potrebujeme: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200" b="1" dirty="0">
                <a:solidFill>
                  <a:schemeClr val="tx1"/>
                </a:solidFill>
              </a:rPr>
              <a:t>štátnu pomoc zvýšiť na úroveň okolitých štátov </a:t>
            </a:r>
            <a:r>
              <a:rPr lang="sk-SK" sz="2200" b="0" dirty="0">
                <a:solidFill>
                  <a:schemeClr val="tx1"/>
                </a:solidFill>
              </a:rPr>
              <a:t>od roku 2019 a nastaviť tak, aby vytvárala synergický efekt s nastavenou SPP po roku 2020 na podporu agropotravinárskeho sektora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k-SK" sz="2200" b="1" dirty="0">
                <a:cs typeface="+mn-cs"/>
              </a:rPr>
              <a:t>nemeniť prijaté pravidlá a alokácie finančných zdrojov </a:t>
            </a:r>
            <a:r>
              <a:rPr lang="sk-SK" sz="2200" dirty="0">
                <a:cs typeface="+mn-cs"/>
              </a:rPr>
              <a:t>bez všeobecného súhlasu agropotravinárskych samospráv.</a:t>
            </a: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400" b="0" dirty="0">
              <a:solidFill>
                <a:schemeClr val="tx1"/>
              </a:solidFill>
              <a:cs typeface="+mn-cs"/>
            </a:endParaRPr>
          </a:p>
          <a:p>
            <a:pPr marL="342900" lvl="2" indent="-342900" eaLnBrk="0" hangingPunct="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sk-SK" sz="2200" b="0" dirty="0">
              <a:solidFill>
                <a:schemeClr val="tx1"/>
              </a:solidFill>
            </a:endParaRP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1335C3-92CD-4AFC-81CF-1EDAB5DC6120}" type="slidenum">
              <a:rPr lang="cs-CZ" altLang="sk-SK" smtClean="0"/>
              <a:pPr>
                <a:defRPr/>
              </a:pPr>
              <a:t>9</a:t>
            </a:fld>
            <a:endParaRPr lang="cs-CZ" alt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332" y="95376"/>
            <a:ext cx="98483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ľka 3">
            <a:extLst>
              <a:ext uri="{FF2B5EF4-FFF2-40B4-BE49-F238E27FC236}">
                <a16:creationId xmlns="" xmlns:a16="http://schemas.microsoft.com/office/drawing/2014/main" id="{BDBEBA0F-4FEA-4781-924A-E20D5FA72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67615"/>
              </p:ext>
            </p:extLst>
          </p:nvPr>
        </p:nvGraphicFramePr>
        <p:xfrm>
          <a:off x="381200" y="3671126"/>
          <a:ext cx="8381600" cy="206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32852">
                  <a:extLst>
                    <a:ext uri="{9D8B030D-6E8A-4147-A177-3AD203B41FA5}">
                      <a16:colId xmlns="" xmlns:a16="http://schemas.microsoft.com/office/drawing/2014/main" val="1508580309"/>
                    </a:ext>
                  </a:extLst>
                </a:gridCol>
                <a:gridCol w="1262187">
                  <a:extLst>
                    <a:ext uri="{9D8B030D-6E8A-4147-A177-3AD203B41FA5}">
                      <a16:colId xmlns="" xmlns:a16="http://schemas.microsoft.com/office/drawing/2014/main" val="3615987996"/>
                    </a:ext>
                  </a:extLst>
                </a:gridCol>
                <a:gridCol w="1262187">
                  <a:extLst>
                    <a:ext uri="{9D8B030D-6E8A-4147-A177-3AD203B41FA5}">
                      <a16:colId xmlns="" xmlns:a16="http://schemas.microsoft.com/office/drawing/2014/main" val="915624849"/>
                    </a:ext>
                  </a:extLst>
                </a:gridCol>
                <a:gridCol w="1262187">
                  <a:extLst>
                    <a:ext uri="{9D8B030D-6E8A-4147-A177-3AD203B41FA5}">
                      <a16:colId xmlns="" xmlns:a16="http://schemas.microsoft.com/office/drawing/2014/main" val="599672942"/>
                    </a:ext>
                  </a:extLst>
                </a:gridCol>
                <a:gridCol w="1262187">
                  <a:extLst>
                    <a:ext uri="{9D8B030D-6E8A-4147-A177-3AD203B41FA5}">
                      <a16:colId xmlns="" xmlns:a16="http://schemas.microsoft.com/office/drawing/2014/main" val="28434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Opatrenie (rok 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Slovensko</a:t>
                      </a:r>
                    </a:p>
                    <a:p>
                      <a:pPr algn="ctr"/>
                      <a:r>
                        <a:rPr lang="sk-SK" sz="1600" dirty="0"/>
                        <a:t>(EUR)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Rakúsko</a:t>
                      </a:r>
                    </a:p>
                    <a:p>
                      <a:pPr algn="ctr"/>
                      <a:r>
                        <a:rPr lang="sk-SK" sz="1600" dirty="0"/>
                        <a:t>(EUR)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Česko</a:t>
                      </a:r>
                    </a:p>
                    <a:p>
                      <a:pPr algn="ctr"/>
                      <a:r>
                        <a:rPr lang="sk-SK" sz="1600" dirty="0"/>
                        <a:t>(EUR)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/>
                        <a:t>Maďarsko</a:t>
                      </a:r>
                    </a:p>
                    <a:p>
                      <a:pPr algn="ctr"/>
                      <a:r>
                        <a:rPr lang="sk-SK" sz="1600" dirty="0"/>
                        <a:t>(EUR)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6850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Doplnková vnútroštátna platba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4 789 393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31 538 462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92 994 903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386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Štátna pomoc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4 599 685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319 240 000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119 120 000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137 484 383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9045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9 389 079</a:t>
                      </a:r>
                      <a:endParaRPr lang="sk-SK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/>
                        <a:t>319 240 000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/>
                        <a:t>150 658 462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0" dirty="0"/>
                        <a:t>230 479 286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840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dirty="0"/>
                        <a:t>SPOLU na 1 ha </a:t>
                      </a:r>
                      <a:r>
                        <a:rPr lang="sk-SK" sz="1600" b="1" dirty="0" err="1"/>
                        <a:t>poľn</a:t>
                      </a:r>
                      <a:r>
                        <a:rPr lang="sk-SK" sz="1600" b="1" dirty="0"/>
                        <a:t>. pôdy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110,9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36,5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49,2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685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012240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prezentacia SPPK">
  <a:themeElements>
    <a:clrScheme name="">
      <a:dk1>
        <a:srgbClr val="323937"/>
      </a:dk1>
      <a:lt1>
        <a:srgbClr val="FFFFFF"/>
      </a:lt1>
      <a:dk2>
        <a:srgbClr val="505A5A"/>
      </a:dk2>
      <a:lt2>
        <a:srgbClr val="808080"/>
      </a:lt2>
      <a:accent1>
        <a:srgbClr val="F8D66A"/>
      </a:accent1>
      <a:accent2>
        <a:srgbClr val="FF9900"/>
      </a:accent2>
      <a:accent3>
        <a:srgbClr val="FFFFFF"/>
      </a:accent3>
      <a:accent4>
        <a:srgbClr val="292F2D"/>
      </a:accent4>
      <a:accent5>
        <a:srgbClr val="FBE8B9"/>
      </a:accent5>
      <a:accent6>
        <a:srgbClr val="E78A00"/>
      </a:accent6>
      <a:hlink>
        <a:srgbClr val="505A5A"/>
      </a:hlink>
      <a:folHlink>
        <a:srgbClr val="B2B2B2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volený návrh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ia SPPK" id="{1221F81F-FE83-4860-A350-A5FFDCB91C9F}" vid="{A8CA4570-EE4F-446B-B7BE-98D99C47665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prezentacia SPPK</Template>
  <TotalTime>12537</TotalTime>
  <Words>781</Words>
  <Application>Microsoft Office PowerPoint</Application>
  <PresentationFormat>Prezentácia na obrazovke (4:3)</PresentationFormat>
  <Paragraphs>167</Paragraphs>
  <Slides>11</Slides>
  <Notes>10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prezentacia SPPK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pozornosť!</vt:lpstr>
    </vt:vector>
  </TitlesOfParts>
  <Company>SPPK Bratislava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Poľnohospodárstvo na Slovensku</dc:title>
  <dc:creator>Ján Baršváry</dc:creator>
  <cp:lastModifiedBy>Jozef Artim</cp:lastModifiedBy>
  <cp:revision>643</cp:revision>
  <cp:lastPrinted>2018-06-13T14:15:12Z</cp:lastPrinted>
  <dcterms:created xsi:type="dcterms:W3CDTF">2009-02-25T12:39:57Z</dcterms:created>
  <dcterms:modified xsi:type="dcterms:W3CDTF">2018-06-13T15:50:51Z</dcterms:modified>
</cp:coreProperties>
</file>